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sldIdLst>
    <p:sldId id="268" r:id="rId2"/>
    <p:sldId id="334" r:id="rId3"/>
    <p:sldId id="336" r:id="rId4"/>
    <p:sldId id="335" r:id="rId5"/>
    <p:sldId id="333" r:id="rId6"/>
    <p:sldId id="337" r:id="rId7"/>
    <p:sldId id="338" r:id="rId8"/>
    <p:sldId id="339" r:id="rId9"/>
    <p:sldId id="340" r:id="rId10"/>
    <p:sldId id="341" r:id="rId11"/>
    <p:sldId id="342" r:id="rId12"/>
    <p:sldId id="343" r:id="rId13"/>
    <p:sldId id="344" r:id="rId14"/>
    <p:sldId id="345" r:id="rId15"/>
    <p:sldId id="347" r:id="rId16"/>
    <p:sldId id="346" r:id="rId17"/>
    <p:sldId id="348" r:id="rId18"/>
    <p:sldId id="349" r:id="rId19"/>
    <p:sldId id="350" r:id="rId20"/>
    <p:sldId id="352" r:id="rId21"/>
    <p:sldId id="351" r:id="rId22"/>
    <p:sldId id="269" r:id="rId23"/>
    <p:sldId id="295" r:id="rId24"/>
    <p:sldId id="256" r:id="rId25"/>
    <p:sldId id="296" r:id="rId26"/>
    <p:sldId id="297" r:id="rId27"/>
    <p:sldId id="298" r:id="rId28"/>
    <p:sldId id="300" r:id="rId29"/>
    <p:sldId id="299" r:id="rId30"/>
    <p:sldId id="302" r:id="rId31"/>
    <p:sldId id="304" r:id="rId32"/>
    <p:sldId id="306" r:id="rId33"/>
    <p:sldId id="307" r:id="rId34"/>
    <p:sldId id="308" r:id="rId35"/>
    <p:sldId id="309" r:id="rId36"/>
    <p:sldId id="310" r:id="rId37"/>
    <p:sldId id="311" r:id="rId38"/>
    <p:sldId id="313" r:id="rId39"/>
    <p:sldId id="315" r:id="rId40"/>
    <p:sldId id="314" r:id="rId41"/>
    <p:sldId id="316" r:id="rId42"/>
    <p:sldId id="318" r:id="rId43"/>
    <p:sldId id="319" r:id="rId44"/>
    <p:sldId id="320" r:id="rId45"/>
    <p:sldId id="301" r:id="rId46"/>
    <p:sldId id="322" r:id="rId47"/>
    <p:sldId id="321" r:id="rId48"/>
    <p:sldId id="293" r:id="rId49"/>
    <p:sldId id="325" r:id="rId50"/>
    <p:sldId id="323" r:id="rId51"/>
    <p:sldId id="326" r:id="rId52"/>
    <p:sldId id="327" r:id="rId53"/>
    <p:sldId id="328" r:id="rId54"/>
    <p:sldId id="329" r:id="rId55"/>
    <p:sldId id="330" r:id="rId56"/>
    <p:sldId id="331" r:id="rId57"/>
    <p:sldId id="332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115" y="6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A5531-5E2A-4AF9-B6D7-7E11464C7D72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AA5471-9428-4834-8FE2-1F4F3B195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84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A40740-C194-4580-87D5-0FDFF74A26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94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AA5471-9428-4834-8FE2-1F4F3B195A1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89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A40740-C194-4580-87D5-0FDFF74A264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84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AA5471-9428-4834-8FE2-1F4F3B195A1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18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40450-CEA4-4454-B59F-E03AEBD7F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7E9407-7B31-4737-A8B8-107BDC39EC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8C84-F43C-4EAA-A2B0-3097DC94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44777-EE8B-456D-B284-8B7649DD5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F05D3-9794-4765-959E-CD2F02BC3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85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853AB-82AE-41E1-A5E5-CE9BABFB4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6A1BF4-2DA8-44EB-89F6-557A16F91D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54885-0368-47DA-B74D-1E6133DF7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11EB1-A329-4D9F-A6E3-52F088BB5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EF0BB-AD45-4EFB-A965-D7C5973A7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64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B26AFC-585F-4BE0-83DB-D775C096A9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09838-8E04-4F52-8120-BA2263D776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EACB8-B14E-4EA5-AD60-27EED8144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38C03-4CD9-469E-80E2-8FA0EC392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78FE2-CEF0-4A82-9D54-3802F8CA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48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DF687-025D-485D-AC1B-599F32D33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5AD14-85AC-42D1-BED5-83A2852AD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AA668-8E24-42E6-88C6-3BC160718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B76C3-8248-444E-9120-6F2FD3562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6AAEB-D3A3-4788-A3F3-0C89DDD9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08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18BDC-AE84-447D-8FF1-11265D11D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EB4350-61A2-4B40-A2A1-6DE31D9AB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D685C-1EAD-450B-8753-C9B686E7C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58D9C-913A-4E8A-85E0-2906BA1B8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D9D92-F3CD-4E60-B003-32A992B5B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155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6FB62-8817-41C4-96E3-973CA127D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F2171-332F-4559-B4A2-B9F3FCCB1E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424C88-A8DF-4236-BE36-9A0B768B76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04D8AF-1967-48E8-8659-219F0712D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CBB9AD-B810-43DE-BF8E-6F3B33D2C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311E0E-B364-4336-BE52-BBE432C54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323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54B22-43E1-4C2C-8277-080143FB9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2B3C69-3C71-4A06-962F-F0DE3F711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6F4449-EDA3-4ED0-8011-8E2B3577ED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A0A882-28C4-4A11-B0F4-C49419E6D4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6CAE80-3CFC-45BD-86EE-A4ECEE066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909506-B957-424B-947C-96FBA0927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D9693D-804F-4D0D-8623-A0A8203B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853730-CE20-4DE9-8B6C-A8A66B438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56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48FC8-9E4E-4F3F-A3D6-2A13BF3F4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852-90B5-4A04-8E3E-7CE70229B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0EA7A7-AED5-4924-8A4A-BC34E4901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DDF3D2-842C-4DDE-9E59-E9C23DD2C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755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38D932-1630-4414-A48B-4294FECEC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0AC053-7AD5-4ABD-A60A-9132250D9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807ED7-BF79-4F76-BD59-C2140F262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086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68766-D7E7-45D3-81C8-F6A01B494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78041-2E67-47A0-AF88-4AA1EFE61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92659B-DCE2-4E1C-9EFA-2456C4F77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81B0FC-C069-46A5-BE4A-8C8E612FE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A0A8E-F53F-47D7-8EDC-211CD7118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C15878-2629-4587-94E5-1C590DEA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606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EAD7F-CF3B-4278-8B16-F6086026A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1EA6F6-2190-4D8C-B994-9D66FD5EF1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05B3AD-608E-4B11-BF68-D61EF6F291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4BBB5-CFDF-48F6-A58B-0FDC62EBB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32F285-CDF6-403A-9EA9-2BD563BD5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20199C-F094-4C83-AB2B-9F6C24FC9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950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19142-89F6-4762-ABDC-5705E15D2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5A4F0-27BB-49FE-8646-3542CABAA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0F593-4131-4148-A924-B33C0467A0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992B2-A641-4228-ADA4-3C7D9D44675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224C9-6E3F-472F-AE53-5421FC7C5D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60C84-4F59-4CD0-890A-C00A32CF02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A9C3A-C7E2-4E1C-BD16-247917064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15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AA2CA-6A33-48E5-BD14-CD6249B08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413384"/>
            <a:ext cx="11176000" cy="62007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th-TH" sz="3200" dirty="0">
                <a:solidFill>
                  <a:srgbClr val="FF0000"/>
                </a:solidFill>
              </a:rPr>
              <a:t>รถยนต์แบบมีคนขับ มี</a:t>
            </a:r>
            <a:r>
              <a:rPr lang="en-US" sz="3200" dirty="0">
                <a:solidFill>
                  <a:srgbClr val="FF0000"/>
                </a:solidFill>
              </a:rPr>
              <a:t> feedback </a:t>
            </a:r>
            <a:r>
              <a:rPr lang="th-TH" sz="3200" dirty="0">
                <a:solidFill>
                  <a:srgbClr val="FF0000"/>
                </a:solidFill>
              </a:rPr>
              <a:t>อยู่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th-TH" sz="3200" dirty="0">
                <a:solidFill>
                  <a:srgbClr val="FF0000"/>
                </a:solidFill>
              </a:rPr>
              <a:t>2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th-TH" sz="3200" dirty="0">
                <a:solidFill>
                  <a:srgbClr val="FF0000"/>
                </a:solidFill>
              </a:rPr>
              <a:t>ชุด</a:t>
            </a:r>
          </a:p>
          <a:p>
            <a:pPr marL="0" indent="0">
              <a:buNone/>
            </a:pPr>
            <a:r>
              <a:rPr lang="th-TH" sz="3200" dirty="0">
                <a:solidFill>
                  <a:srgbClr val="FF0000"/>
                </a:solidFill>
              </a:rPr>
              <a:t>ชุดแรก</a:t>
            </a:r>
            <a:r>
              <a:rPr lang="th-TH" sz="3200" dirty="0">
                <a:solidFill>
                  <a:schemeClr val="bg1"/>
                </a:solidFill>
              </a:rPr>
              <a:t>คือ ตัว</a:t>
            </a:r>
            <a:r>
              <a:rPr lang="th-TH" sz="3200" dirty="0">
                <a:solidFill>
                  <a:srgbClr val="FF0000"/>
                </a:solidFill>
              </a:rPr>
              <a:t>เครื่องยนต์</a:t>
            </a:r>
            <a:r>
              <a:rPr lang="th-TH" sz="3200" dirty="0">
                <a:solidFill>
                  <a:schemeClr val="bg1"/>
                </a:solidFill>
              </a:rPr>
              <a:t>เอง </a:t>
            </a:r>
          </a:p>
          <a:p>
            <a:pPr marL="0" indent="0">
              <a:buNone/>
            </a:pPr>
            <a:r>
              <a:rPr lang="th-TH" sz="3200" dirty="0">
                <a:solidFill>
                  <a:schemeClr val="bg1"/>
                </a:solidFill>
              </a:rPr>
              <a:t>	การระเบิดของเคลื่อนยนต์ผลักให้ล้อหมุน เมื่อล้อหมุนเครื่องยนต์ก็จะเดินต่อไป</a:t>
            </a:r>
          </a:p>
          <a:p>
            <a:pPr marL="0" indent="0">
              <a:buNone/>
            </a:pPr>
            <a:r>
              <a:rPr lang="th-TH" sz="3200" dirty="0">
                <a:solidFill>
                  <a:srgbClr val="FF0000"/>
                </a:solidFill>
              </a:rPr>
              <a:t>ชุดสอง</a:t>
            </a:r>
            <a:r>
              <a:rPr lang="th-TH" sz="3200" dirty="0">
                <a:solidFill>
                  <a:schemeClr val="bg1"/>
                </a:solidFill>
              </a:rPr>
              <a:t>คือ ตัว</a:t>
            </a:r>
            <a:r>
              <a:rPr lang="th-TH" sz="3200" dirty="0">
                <a:solidFill>
                  <a:srgbClr val="FF0000"/>
                </a:solidFill>
              </a:rPr>
              <a:t>คนขับ</a:t>
            </a:r>
            <a:r>
              <a:rPr lang="th-TH" sz="3200" dirty="0">
                <a:solidFill>
                  <a:schemeClr val="bg1"/>
                </a:solidFill>
              </a:rPr>
              <a:t> คนขับจะ</a:t>
            </a:r>
          </a:p>
          <a:p>
            <a:pPr marL="0" indent="0">
              <a:buNone/>
            </a:pPr>
            <a:r>
              <a:rPr lang="th-TH" sz="3200" dirty="0">
                <a:solidFill>
                  <a:schemeClr val="bg1"/>
                </a:solidFill>
              </a:rPr>
              <a:t>	กำหนดเป้าแล้ว </a:t>
            </a:r>
            <a:r>
              <a:rPr lang="th-TH" sz="3200" dirty="0">
                <a:solidFill>
                  <a:srgbClr val="FF0000"/>
                </a:solidFill>
              </a:rPr>
              <a:t>มองทาง </a:t>
            </a:r>
            <a:r>
              <a:rPr lang="th-TH" sz="3200" dirty="0">
                <a:solidFill>
                  <a:schemeClr val="bg1"/>
                </a:solidFill>
              </a:rPr>
              <a:t>หากต้องเลี้ยวก็จะ </a:t>
            </a:r>
            <a:r>
              <a:rPr lang="th-TH" sz="3200" dirty="0">
                <a:solidFill>
                  <a:srgbClr val="FF0000"/>
                </a:solidFill>
              </a:rPr>
              <a:t>บังคับพวงมาลัย </a:t>
            </a:r>
            <a:r>
              <a:rPr lang="th-TH" sz="3200" dirty="0">
                <a:solidFill>
                  <a:schemeClr val="bg1"/>
                </a:solidFill>
              </a:rPr>
              <a:t>หากรถไม่ไปก็จะ </a:t>
            </a:r>
            <a:r>
              <a:rPr lang="th-TH" sz="3200" dirty="0">
                <a:solidFill>
                  <a:srgbClr val="FF0000"/>
                </a:solidFill>
              </a:rPr>
              <a:t>เหยียบคันเร่ง</a:t>
            </a:r>
          </a:p>
          <a:p>
            <a:pPr marL="0" indent="0">
              <a:buNone/>
            </a:pPr>
            <a:endParaRPr lang="th-TH" sz="3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th-TH" sz="3200" dirty="0">
                <a:solidFill>
                  <a:schemeClr val="bg1"/>
                </a:solidFill>
              </a:rPr>
              <a:t>ท่วงท่าของ</a:t>
            </a:r>
            <a:r>
              <a:rPr lang="th-TH" sz="3200" dirty="0">
                <a:solidFill>
                  <a:srgbClr val="FF0000"/>
                </a:solidFill>
              </a:rPr>
              <a:t>การขับรถ</a:t>
            </a:r>
            <a:r>
              <a:rPr lang="th-TH" sz="3200" dirty="0">
                <a:solidFill>
                  <a:schemeClr val="bg1"/>
                </a:solidFill>
              </a:rPr>
              <a:t>มันซับซ้อน คุณต้องขึ้นไปนั่ง แล้วประคองให้มันไปถึงจุดหมาย</a:t>
            </a:r>
          </a:p>
          <a:p>
            <a:pPr marL="0" indent="0" algn="ctr">
              <a:buNone/>
            </a:pPr>
            <a:r>
              <a:rPr lang="th-TH" sz="3200" dirty="0">
                <a:solidFill>
                  <a:srgbClr val="FF0000"/>
                </a:solidFill>
              </a:rPr>
              <a:t>ต่างจากการบังคับยานอวกาศ</a:t>
            </a:r>
            <a:r>
              <a:rPr lang="th-TH" sz="3200" dirty="0">
                <a:solidFill>
                  <a:schemeClr val="bg1"/>
                </a:solidFill>
              </a:rPr>
              <a:t> คุณจะต่อระบุทุกข้อมูล และทุกขั้นตอนอย่างแม่นยำ</a:t>
            </a:r>
            <a:endParaRPr lang="en-US" sz="3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th-TH" sz="3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th-TH" sz="3200" dirty="0">
                <a:solidFill>
                  <a:schemeClr val="bg1"/>
                </a:solidFill>
              </a:rPr>
              <a:t>							</a:t>
            </a:r>
            <a:r>
              <a:rPr lang="en-US" sz="3200" dirty="0">
                <a:solidFill>
                  <a:schemeClr val="bg1"/>
                </a:solidFill>
              </a:rPr>
              <a:t>			Henry Ford </a:t>
            </a:r>
          </a:p>
        </p:txBody>
      </p:sp>
    </p:spTree>
    <p:extLst>
      <p:ext uri="{BB962C8B-B14F-4D97-AF65-F5344CB8AC3E}">
        <p14:creationId xmlns:p14="http://schemas.microsoft.com/office/powerpoint/2010/main" val="227855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509520" y="2540000"/>
            <a:ext cx="7265392" cy="1778001"/>
          </a:xfrm>
          <a:prstGeom prst="rect">
            <a:avLst/>
          </a:prstGeom>
        </p:spPr>
      </p:pic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010965DE-2607-402A-B79E-8DB32842AB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4" r="1433" b="66044"/>
          <a:stretch/>
        </p:blipFill>
        <p:spPr>
          <a:xfrm>
            <a:off x="2509520" y="3011"/>
            <a:ext cx="7265392" cy="187659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5650D9-F5C3-4DFD-A0D1-D4A8FF990CF0}"/>
              </a:ext>
            </a:extLst>
          </p:cNvPr>
          <p:cNvCxnSpPr/>
          <p:nvPr/>
        </p:nvCxnSpPr>
        <p:spPr>
          <a:xfrm flipV="1">
            <a:off x="6096000" y="1879601"/>
            <a:ext cx="0" cy="66039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สาขาวิศวกรรม ที่มีความโดดเด่นในศตวรรษที่ 21 มีงานรองรับ - ค่าตอบแทนสูง">
            <a:extLst>
              <a:ext uri="{FF2B5EF4-FFF2-40B4-BE49-F238E27FC236}">
                <a16:creationId xmlns:a16="http://schemas.microsoft.com/office/drawing/2014/main" id="{11090683-8A7E-4065-964B-CA57D6596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53" y="886625"/>
            <a:ext cx="4271327" cy="2894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9776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010965DE-2607-402A-B79E-8DB32842AB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4" r="1433" b="66044"/>
          <a:stretch/>
        </p:blipFill>
        <p:spPr>
          <a:xfrm>
            <a:off x="2463304" y="4981410"/>
            <a:ext cx="7265392" cy="18765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59F534-49E5-4F7B-BF77-3C066B1E7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1097280"/>
            <a:ext cx="57150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9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36" r="1433" b="3001"/>
          <a:stretch/>
        </p:blipFill>
        <p:spPr>
          <a:xfrm>
            <a:off x="2509520" y="4978400"/>
            <a:ext cx="7265392" cy="1879600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509520" y="2540000"/>
            <a:ext cx="7265392" cy="1778001"/>
          </a:xfrm>
          <a:prstGeom prst="rect">
            <a:avLst/>
          </a:prstGeom>
        </p:spPr>
      </p:pic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010965DE-2607-402A-B79E-8DB32842AB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4" r="1433" b="66044"/>
          <a:stretch/>
        </p:blipFill>
        <p:spPr>
          <a:xfrm>
            <a:off x="2509520" y="3011"/>
            <a:ext cx="7265392" cy="187659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C4848C-C950-4A08-886C-22F536A1E4EF}"/>
              </a:ext>
            </a:extLst>
          </p:cNvPr>
          <p:cNvCxnSpPr>
            <a:stCxn id="4" idx="0"/>
            <a:endCxn id="10" idx="2"/>
          </p:cNvCxnSpPr>
          <p:nvPr/>
        </p:nvCxnSpPr>
        <p:spPr>
          <a:xfrm flipV="1">
            <a:off x="6142216" y="4318001"/>
            <a:ext cx="0" cy="66039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5650D9-F5C3-4DFD-A0D1-D4A8FF990CF0}"/>
              </a:ext>
            </a:extLst>
          </p:cNvPr>
          <p:cNvCxnSpPr/>
          <p:nvPr/>
        </p:nvCxnSpPr>
        <p:spPr>
          <a:xfrm flipV="1">
            <a:off x="6096000" y="1879601"/>
            <a:ext cx="0" cy="66039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49B0D180-BCA8-44AC-A623-3BA978AC24F8}"/>
              </a:ext>
            </a:extLst>
          </p:cNvPr>
          <p:cNvSpPr/>
          <p:nvPr/>
        </p:nvSpPr>
        <p:spPr>
          <a:xfrm>
            <a:off x="5560308" y="4226560"/>
            <a:ext cx="1163816" cy="101599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24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36" r="1433" b="3001"/>
          <a:stretch/>
        </p:blipFill>
        <p:spPr>
          <a:xfrm>
            <a:off x="2509520" y="4978400"/>
            <a:ext cx="7265392" cy="1879600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463304" y="0"/>
            <a:ext cx="7265392" cy="1778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226676-928A-477D-A3F6-1E57B64922ED}"/>
              </a:ext>
            </a:extLst>
          </p:cNvPr>
          <p:cNvCxnSpPr>
            <a:cxnSpLocks/>
          </p:cNvCxnSpPr>
          <p:nvPr/>
        </p:nvCxnSpPr>
        <p:spPr>
          <a:xfrm flipV="1">
            <a:off x="6142216" y="4206240"/>
            <a:ext cx="0" cy="77216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945300B-EFAD-4067-8394-0E5365B16B7C}"/>
              </a:ext>
            </a:extLst>
          </p:cNvPr>
          <p:cNvSpPr/>
          <p:nvPr/>
        </p:nvSpPr>
        <p:spPr>
          <a:xfrm>
            <a:off x="4018776" y="3708400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Leap-of-faith assumptions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8ECDB5-CF3A-4B5C-A92D-583DDEFC3AED}"/>
              </a:ext>
            </a:extLst>
          </p:cNvPr>
          <p:cNvSpPr/>
          <p:nvPr/>
        </p:nvSpPr>
        <p:spPr>
          <a:xfrm>
            <a:off x="4018776" y="2468880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Build-Measure-Learn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9585BF-5B38-4DD8-A647-60651265BB4B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6142216" y="2997200"/>
            <a:ext cx="0" cy="711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4A84A4-317E-4EFB-9C2A-50525530C310}"/>
              </a:ext>
            </a:extLst>
          </p:cNvPr>
          <p:cNvCxnSpPr>
            <a:cxnSpLocks/>
          </p:cNvCxnSpPr>
          <p:nvPr/>
        </p:nvCxnSpPr>
        <p:spPr>
          <a:xfrm flipV="1">
            <a:off x="6142216" y="1757680"/>
            <a:ext cx="0" cy="711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305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36" r="1433" b="3001"/>
          <a:stretch/>
        </p:blipFill>
        <p:spPr>
          <a:xfrm>
            <a:off x="2509520" y="4978400"/>
            <a:ext cx="7265392" cy="1879600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463304" y="0"/>
            <a:ext cx="7265392" cy="1778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226676-928A-477D-A3F6-1E57B64922ED}"/>
              </a:ext>
            </a:extLst>
          </p:cNvPr>
          <p:cNvCxnSpPr>
            <a:cxnSpLocks/>
          </p:cNvCxnSpPr>
          <p:nvPr/>
        </p:nvCxnSpPr>
        <p:spPr>
          <a:xfrm flipV="1">
            <a:off x="6142216" y="4206240"/>
            <a:ext cx="0" cy="77216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945300B-EFAD-4067-8394-0E5365B16B7C}"/>
              </a:ext>
            </a:extLst>
          </p:cNvPr>
          <p:cNvSpPr/>
          <p:nvPr/>
        </p:nvSpPr>
        <p:spPr>
          <a:xfrm>
            <a:off x="4018776" y="3708400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Leap-of-faith assumptions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8ECDB5-CF3A-4B5C-A92D-583DDEFC3AED}"/>
              </a:ext>
            </a:extLst>
          </p:cNvPr>
          <p:cNvSpPr/>
          <p:nvPr/>
        </p:nvSpPr>
        <p:spPr>
          <a:xfrm>
            <a:off x="4018776" y="2468880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Build-Measure-Learn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9585BF-5B38-4DD8-A647-60651265BB4B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6142216" y="2997200"/>
            <a:ext cx="0" cy="711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4A84A4-317E-4EFB-9C2A-50525530C310}"/>
              </a:ext>
            </a:extLst>
          </p:cNvPr>
          <p:cNvCxnSpPr>
            <a:cxnSpLocks/>
          </p:cNvCxnSpPr>
          <p:nvPr/>
        </p:nvCxnSpPr>
        <p:spPr>
          <a:xfrm flipV="1">
            <a:off x="6142216" y="1757680"/>
            <a:ext cx="0" cy="711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F0C47F7-AA16-41F4-B148-3A4132F34E2A}"/>
              </a:ext>
            </a:extLst>
          </p:cNvPr>
          <p:cNvSpPr/>
          <p:nvPr/>
        </p:nvSpPr>
        <p:spPr>
          <a:xfrm>
            <a:off x="8871561" y="2550161"/>
            <a:ext cx="3092335" cy="1625599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dirty="0"/>
              <a:t>เคลียให้ชัด </a:t>
            </a:r>
          </a:p>
          <a:p>
            <a:pPr algn="ctr"/>
            <a:r>
              <a:rPr lang="th-TH" sz="3600" dirty="0"/>
              <a:t>ก่อนใช้เป็นกลยุทธ์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AABB6CB-9A27-407A-BECA-EB66F2661C3B}"/>
              </a:ext>
            </a:extLst>
          </p:cNvPr>
          <p:cNvSpPr/>
          <p:nvPr/>
        </p:nvSpPr>
        <p:spPr>
          <a:xfrm>
            <a:off x="377801" y="2550161"/>
            <a:ext cx="3092335" cy="162560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dirty="0"/>
              <a:t>เคลียให้เร็ว</a:t>
            </a:r>
          </a:p>
          <a:p>
            <a:pPr algn="ctr"/>
            <a:r>
              <a:rPr lang="th-TH" sz="3600" dirty="0"/>
              <a:t>ก่อนเงิน</a:t>
            </a:r>
          </a:p>
          <a:p>
            <a:pPr algn="ctr"/>
            <a:r>
              <a:rPr lang="th-TH" sz="3600" dirty="0"/>
              <a:t>ขององค์กรจะหมด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363261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36" r="1433" b="3001"/>
          <a:stretch/>
        </p:blipFill>
        <p:spPr>
          <a:xfrm>
            <a:off x="2509520" y="5079998"/>
            <a:ext cx="7265392" cy="1778001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509520" y="2286003"/>
            <a:ext cx="7265392" cy="1778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226676-928A-477D-A3F6-1E57B64922ED}"/>
              </a:ext>
            </a:extLst>
          </p:cNvPr>
          <p:cNvCxnSpPr>
            <a:cxnSpLocks/>
          </p:cNvCxnSpPr>
          <p:nvPr/>
        </p:nvCxnSpPr>
        <p:spPr>
          <a:xfrm flipV="1">
            <a:off x="6142216" y="5618480"/>
            <a:ext cx="0" cy="6299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945300B-EFAD-4067-8394-0E5365B16B7C}"/>
              </a:ext>
            </a:extLst>
          </p:cNvPr>
          <p:cNvSpPr/>
          <p:nvPr/>
        </p:nvSpPr>
        <p:spPr>
          <a:xfrm>
            <a:off x="4018776" y="5151120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Leap-of-faith assumptions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8ECDB5-CF3A-4B5C-A92D-583DDEFC3AED}"/>
              </a:ext>
            </a:extLst>
          </p:cNvPr>
          <p:cNvSpPr/>
          <p:nvPr/>
        </p:nvSpPr>
        <p:spPr>
          <a:xfrm>
            <a:off x="4018776" y="4333241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Build-Measure-Learn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9585BF-5B38-4DD8-A647-60651265BB4B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6142216" y="4846320"/>
            <a:ext cx="0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4A84A4-317E-4EFB-9C2A-50525530C310}"/>
              </a:ext>
            </a:extLst>
          </p:cNvPr>
          <p:cNvCxnSpPr>
            <a:cxnSpLocks/>
          </p:cNvCxnSpPr>
          <p:nvPr/>
        </p:nvCxnSpPr>
        <p:spPr>
          <a:xfrm flipV="1">
            <a:off x="6142216" y="4038601"/>
            <a:ext cx="0" cy="2946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784DBE85-3B6F-47D5-B712-629DAD64A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4" r="1433" b="66044"/>
          <a:stretch/>
        </p:blipFill>
        <p:spPr>
          <a:xfrm>
            <a:off x="2509520" y="0"/>
            <a:ext cx="7265392" cy="187659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B4CDC1-9F83-446D-8F21-BBD1ACB89C7B}"/>
              </a:ext>
            </a:extLst>
          </p:cNvPr>
          <p:cNvCxnSpPr>
            <a:cxnSpLocks/>
            <a:stCxn id="10" idx="0"/>
            <a:endCxn id="12" idx="2"/>
          </p:cNvCxnSpPr>
          <p:nvPr/>
        </p:nvCxnSpPr>
        <p:spPr>
          <a:xfrm flipV="1">
            <a:off x="6142216" y="1876590"/>
            <a:ext cx="0" cy="40941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812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36" r="1433" b="3001"/>
          <a:stretch/>
        </p:blipFill>
        <p:spPr>
          <a:xfrm>
            <a:off x="2509520" y="5079998"/>
            <a:ext cx="7265392" cy="1778001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509520" y="2286003"/>
            <a:ext cx="7265392" cy="1778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226676-928A-477D-A3F6-1E57B64922ED}"/>
              </a:ext>
            </a:extLst>
          </p:cNvPr>
          <p:cNvCxnSpPr>
            <a:cxnSpLocks/>
          </p:cNvCxnSpPr>
          <p:nvPr/>
        </p:nvCxnSpPr>
        <p:spPr>
          <a:xfrm flipV="1">
            <a:off x="6142216" y="5618480"/>
            <a:ext cx="0" cy="6299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945300B-EFAD-4067-8394-0E5365B16B7C}"/>
              </a:ext>
            </a:extLst>
          </p:cNvPr>
          <p:cNvSpPr/>
          <p:nvPr/>
        </p:nvSpPr>
        <p:spPr>
          <a:xfrm>
            <a:off x="4018776" y="5151120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Leap-of-faith assumptions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8ECDB5-CF3A-4B5C-A92D-583DDEFC3AED}"/>
              </a:ext>
            </a:extLst>
          </p:cNvPr>
          <p:cNvSpPr/>
          <p:nvPr/>
        </p:nvSpPr>
        <p:spPr>
          <a:xfrm>
            <a:off x="4018776" y="4333241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Build-Measure-Learn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9585BF-5B38-4DD8-A647-60651265BB4B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6142216" y="4846320"/>
            <a:ext cx="0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4A84A4-317E-4EFB-9C2A-50525530C310}"/>
              </a:ext>
            </a:extLst>
          </p:cNvPr>
          <p:cNvCxnSpPr>
            <a:cxnSpLocks/>
          </p:cNvCxnSpPr>
          <p:nvPr/>
        </p:nvCxnSpPr>
        <p:spPr>
          <a:xfrm flipV="1">
            <a:off x="6142216" y="4038601"/>
            <a:ext cx="0" cy="2946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784DBE85-3B6F-47D5-B712-629DAD64A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4" r="1433" b="66044"/>
          <a:stretch/>
        </p:blipFill>
        <p:spPr>
          <a:xfrm>
            <a:off x="2509520" y="0"/>
            <a:ext cx="7265392" cy="187659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B4CDC1-9F83-446D-8F21-BBD1ACB89C7B}"/>
              </a:ext>
            </a:extLst>
          </p:cNvPr>
          <p:cNvCxnSpPr>
            <a:cxnSpLocks/>
            <a:stCxn id="10" idx="0"/>
            <a:endCxn id="12" idx="2"/>
          </p:cNvCxnSpPr>
          <p:nvPr/>
        </p:nvCxnSpPr>
        <p:spPr>
          <a:xfrm flipV="1">
            <a:off x="6142216" y="1876590"/>
            <a:ext cx="0" cy="40941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AF3C5D2-3AEF-4B38-B19A-3AD532613E57}"/>
              </a:ext>
            </a:extLst>
          </p:cNvPr>
          <p:cNvSpPr/>
          <p:nvPr/>
        </p:nvSpPr>
        <p:spPr>
          <a:xfrm>
            <a:off x="5560308" y="1529086"/>
            <a:ext cx="1163816" cy="101599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705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509520" y="5079999"/>
            <a:ext cx="7265392" cy="1778001"/>
          </a:xfrm>
          <a:prstGeom prst="rect">
            <a:avLst/>
          </a:prstGeom>
        </p:spPr>
      </p:pic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784DBE85-3B6F-47D5-B712-629DAD64A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4" r="1433" b="66044"/>
          <a:stretch/>
        </p:blipFill>
        <p:spPr>
          <a:xfrm>
            <a:off x="2509520" y="0"/>
            <a:ext cx="7265392" cy="187659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B4CDC1-9F83-446D-8F21-BBD1ACB89C7B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6142216" y="3735869"/>
            <a:ext cx="0" cy="134413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lowchart: Decision 8">
            <a:extLst>
              <a:ext uri="{FF2B5EF4-FFF2-40B4-BE49-F238E27FC236}">
                <a16:creationId xmlns:a16="http://schemas.microsoft.com/office/drawing/2014/main" id="{9FE9CE5D-E2E6-4E6F-B5E5-93A1680AFD2A}"/>
              </a:ext>
            </a:extLst>
          </p:cNvPr>
          <p:cNvSpPr/>
          <p:nvPr/>
        </p:nvSpPr>
        <p:spPr>
          <a:xfrm>
            <a:off x="5222736" y="2851949"/>
            <a:ext cx="1838960" cy="883920"/>
          </a:xfrm>
          <a:prstGeom prst="flowChartDecisio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26AB6D0-DCB7-4658-B00C-C5115C4FF2A3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6142216" y="1876590"/>
            <a:ext cx="0" cy="97536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9524BDD-63ED-45E4-B76F-DB79F4A9F80F}"/>
              </a:ext>
            </a:extLst>
          </p:cNvPr>
          <p:cNvSpPr txBox="1"/>
          <p:nvPr/>
        </p:nvSpPr>
        <p:spPr>
          <a:xfrm>
            <a:off x="4988560" y="2288823"/>
            <a:ext cx="110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Persevere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6739021-B90F-4F4E-9F57-D0749ED276D3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7061696" y="3293909"/>
            <a:ext cx="118822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ABC84A8-CF6E-4D4A-A712-FDA255F5E795}"/>
              </a:ext>
            </a:extLst>
          </p:cNvPr>
          <p:cNvSpPr txBox="1"/>
          <p:nvPr/>
        </p:nvSpPr>
        <p:spPr>
          <a:xfrm>
            <a:off x="7268706" y="2898236"/>
            <a:ext cx="6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Pivot</a:t>
            </a:r>
          </a:p>
        </p:txBody>
      </p:sp>
    </p:spTree>
    <p:extLst>
      <p:ext uri="{BB962C8B-B14F-4D97-AF65-F5344CB8AC3E}">
        <p14:creationId xmlns:p14="http://schemas.microsoft.com/office/powerpoint/2010/main" val="2965486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36" r="1433" b="3001"/>
          <a:stretch/>
        </p:blipFill>
        <p:spPr>
          <a:xfrm>
            <a:off x="2509520" y="5079998"/>
            <a:ext cx="7265392" cy="1778001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509520" y="2286003"/>
            <a:ext cx="7265392" cy="1778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226676-928A-477D-A3F6-1E57B64922ED}"/>
              </a:ext>
            </a:extLst>
          </p:cNvPr>
          <p:cNvCxnSpPr>
            <a:cxnSpLocks/>
          </p:cNvCxnSpPr>
          <p:nvPr/>
        </p:nvCxnSpPr>
        <p:spPr>
          <a:xfrm flipV="1">
            <a:off x="6142216" y="5618480"/>
            <a:ext cx="0" cy="6299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945300B-EFAD-4067-8394-0E5365B16B7C}"/>
              </a:ext>
            </a:extLst>
          </p:cNvPr>
          <p:cNvSpPr/>
          <p:nvPr/>
        </p:nvSpPr>
        <p:spPr>
          <a:xfrm>
            <a:off x="4018776" y="5160952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Leap-of-faith assumptions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8ECDB5-CF3A-4B5C-A92D-583DDEFC3AED}"/>
              </a:ext>
            </a:extLst>
          </p:cNvPr>
          <p:cNvSpPr/>
          <p:nvPr/>
        </p:nvSpPr>
        <p:spPr>
          <a:xfrm>
            <a:off x="4018776" y="4333241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Build-Measure-Learn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9585BF-5B38-4DD8-A647-60651265BB4B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6142216" y="4856152"/>
            <a:ext cx="0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4A84A4-317E-4EFB-9C2A-50525530C310}"/>
              </a:ext>
            </a:extLst>
          </p:cNvPr>
          <p:cNvCxnSpPr>
            <a:cxnSpLocks/>
          </p:cNvCxnSpPr>
          <p:nvPr/>
        </p:nvCxnSpPr>
        <p:spPr>
          <a:xfrm flipV="1">
            <a:off x="6142216" y="4038601"/>
            <a:ext cx="0" cy="2946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784DBE85-3B6F-47D5-B712-629DAD64A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4" r="1433" b="66044"/>
          <a:stretch/>
        </p:blipFill>
        <p:spPr>
          <a:xfrm>
            <a:off x="2509520" y="0"/>
            <a:ext cx="7265392" cy="187659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807E4F4-58A8-46FE-BFE4-108D22171043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6127472" y="2828993"/>
            <a:ext cx="14744" cy="87996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Decision 16">
            <a:extLst>
              <a:ext uri="{FF2B5EF4-FFF2-40B4-BE49-F238E27FC236}">
                <a16:creationId xmlns:a16="http://schemas.microsoft.com/office/drawing/2014/main" id="{EAA104C0-ABE1-46CB-96A3-8F544392D6E9}"/>
              </a:ext>
            </a:extLst>
          </p:cNvPr>
          <p:cNvSpPr/>
          <p:nvPr/>
        </p:nvSpPr>
        <p:spPr>
          <a:xfrm>
            <a:off x="5928856" y="2486227"/>
            <a:ext cx="426720" cy="342766"/>
          </a:xfrm>
          <a:prstGeom prst="flowChartDecisio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101B0D8-7B63-4FC7-A635-8632CFB73D53}"/>
              </a:ext>
            </a:extLst>
          </p:cNvPr>
          <p:cNvCxnSpPr>
            <a:cxnSpLocks/>
            <a:stCxn id="17" idx="0"/>
            <a:endCxn id="12" idx="2"/>
          </p:cNvCxnSpPr>
          <p:nvPr/>
        </p:nvCxnSpPr>
        <p:spPr>
          <a:xfrm flipV="1">
            <a:off x="6142216" y="1876590"/>
            <a:ext cx="0" cy="60963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5D6A580-F60E-488F-A35F-83594703DB3E}"/>
              </a:ext>
            </a:extLst>
          </p:cNvPr>
          <p:cNvSpPr txBox="1"/>
          <p:nvPr/>
        </p:nvSpPr>
        <p:spPr>
          <a:xfrm>
            <a:off x="5034776" y="2169961"/>
            <a:ext cx="110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Persevere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FBE9B5-F559-4190-81B0-383089D7BD49}"/>
              </a:ext>
            </a:extLst>
          </p:cNvPr>
          <p:cNvSpPr txBox="1"/>
          <p:nvPr/>
        </p:nvSpPr>
        <p:spPr>
          <a:xfrm>
            <a:off x="8761453" y="2125507"/>
            <a:ext cx="6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Pivot</a:t>
            </a: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F3E1824F-F799-46B7-B742-FBC409DF2587}"/>
              </a:ext>
            </a:extLst>
          </p:cNvPr>
          <p:cNvCxnSpPr>
            <a:cxnSpLocks/>
            <a:stCxn id="17" idx="3"/>
            <a:endCxn id="2" idx="3"/>
          </p:cNvCxnSpPr>
          <p:nvPr/>
        </p:nvCxnSpPr>
        <p:spPr>
          <a:xfrm>
            <a:off x="6355576" y="2657610"/>
            <a:ext cx="1910080" cy="2752262"/>
          </a:xfrm>
          <a:prstGeom prst="bentConnector3">
            <a:avLst>
              <a:gd name="adj1" fmla="val 158245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705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36" r="1433" b="3001"/>
          <a:stretch/>
        </p:blipFill>
        <p:spPr>
          <a:xfrm>
            <a:off x="2509520" y="5079998"/>
            <a:ext cx="7265392" cy="1778001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509520" y="2286003"/>
            <a:ext cx="7265392" cy="1778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226676-928A-477D-A3F6-1E57B64922ED}"/>
              </a:ext>
            </a:extLst>
          </p:cNvPr>
          <p:cNvCxnSpPr>
            <a:cxnSpLocks/>
          </p:cNvCxnSpPr>
          <p:nvPr/>
        </p:nvCxnSpPr>
        <p:spPr>
          <a:xfrm flipV="1">
            <a:off x="6142216" y="5618480"/>
            <a:ext cx="0" cy="6299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945300B-EFAD-4067-8394-0E5365B16B7C}"/>
              </a:ext>
            </a:extLst>
          </p:cNvPr>
          <p:cNvSpPr/>
          <p:nvPr/>
        </p:nvSpPr>
        <p:spPr>
          <a:xfrm>
            <a:off x="4018776" y="5151120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Leap-of-faith assumptions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8ECDB5-CF3A-4B5C-A92D-583DDEFC3AED}"/>
              </a:ext>
            </a:extLst>
          </p:cNvPr>
          <p:cNvSpPr/>
          <p:nvPr/>
        </p:nvSpPr>
        <p:spPr>
          <a:xfrm>
            <a:off x="4018776" y="4333241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Build-Measure-Learn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9585BF-5B38-4DD8-A647-60651265BB4B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6142216" y="4846320"/>
            <a:ext cx="0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4A84A4-317E-4EFB-9C2A-50525530C310}"/>
              </a:ext>
            </a:extLst>
          </p:cNvPr>
          <p:cNvCxnSpPr>
            <a:cxnSpLocks/>
          </p:cNvCxnSpPr>
          <p:nvPr/>
        </p:nvCxnSpPr>
        <p:spPr>
          <a:xfrm flipV="1">
            <a:off x="6142216" y="4038601"/>
            <a:ext cx="0" cy="2946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784DBE85-3B6F-47D5-B712-629DAD64A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4" r="1433" b="66044"/>
          <a:stretch/>
        </p:blipFill>
        <p:spPr>
          <a:xfrm>
            <a:off x="2509520" y="0"/>
            <a:ext cx="7265392" cy="187659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807E4F4-58A8-46FE-BFE4-108D22171043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6142216" y="2819399"/>
            <a:ext cx="0" cy="7374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Decision 16">
            <a:extLst>
              <a:ext uri="{FF2B5EF4-FFF2-40B4-BE49-F238E27FC236}">
                <a16:creationId xmlns:a16="http://schemas.microsoft.com/office/drawing/2014/main" id="{EAA104C0-ABE1-46CB-96A3-8F544392D6E9}"/>
              </a:ext>
            </a:extLst>
          </p:cNvPr>
          <p:cNvSpPr/>
          <p:nvPr/>
        </p:nvSpPr>
        <p:spPr>
          <a:xfrm>
            <a:off x="5222736" y="2296162"/>
            <a:ext cx="1838960" cy="523237"/>
          </a:xfrm>
          <a:prstGeom prst="flowChartDecisio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101B0D8-7B63-4FC7-A635-8632CFB73D53}"/>
              </a:ext>
            </a:extLst>
          </p:cNvPr>
          <p:cNvCxnSpPr>
            <a:cxnSpLocks/>
            <a:stCxn id="17" idx="0"/>
            <a:endCxn id="12" idx="2"/>
          </p:cNvCxnSpPr>
          <p:nvPr/>
        </p:nvCxnSpPr>
        <p:spPr>
          <a:xfrm flipV="1">
            <a:off x="6142216" y="1876590"/>
            <a:ext cx="0" cy="41957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5D6A580-F60E-488F-A35F-83594703DB3E}"/>
              </a:ext>
            </a:extLst>
          </p:cNvPr>
          <p:cNvSpPr txBox="1"/>
          <p:nvPr/>
        </p:nvSpPr>
        <p:spPr>
          <a:xfrm>
            <a:off x="4940797" y="1852420"/>
            <a:ext cx="110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Persevere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FBE9B5-F559-4190-81B0-383089D7BD49}"/>
              </a:ext>
            </a:extLst>
          </p:cNvPr>
          <p:cNvSpPr txBox="1"/>
          <p:nvPr/>
        </p:nvSpPr>
        <p:spPr>
          <a:xfrm>
            <a:off x="8761453" y="2125507"/>
            <a:ext cx="6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Pivot</a:t>
            </a: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F3E1824F-F799-46B7-B742-FBC409DF2587}"/>
              </a:ext>
            </a:extLst>
          </p:cNvPr>
          <p:cNvCxnSpPr>
            <a:stCxn id="17" idx="3"/>
            <a:endCxn id="2" idx="3"/>
          </p:cNvCxnSpPr>
          <p:nvPr/>
        </p:nvCxnSpPr>
        <p:spPr>
          <a:xfrm>
            <a:off x="7061696" y="2557781"/>
            <a:ext cx="1203960" cy="2842259"/>
          </a:xfrm>
          <a:prstGeom prst="bentConnector3">
            <a:avLst>
              <a:gd name="adj1" fmla="val 191561"/>
            </a:avLst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000D4FE-D275-494F-A119-79D98872F9BB}"/>
              </a:ext>
            </a:extLst>
          </p:cNvPr>
          <p:cNvSpPr/>
          <p:nvPr/>
        </p:nvSpPr>
        <p:spPr>
          <a:xfrm>
            <a:off x="2957057" y="5958832"/>
            <a:ext cx="212343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ขายวิสัยทัศน์ให้คนอื่นฟังยังไง</a:t>
            </a:r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A8FF19F-EB2B-495D-866E-90515A07F422}"/>
              </a:ext>
            </a:extLst>
          </p:cNvPr>
          <p:cNvSpPr/>
          <p:nvPr/>
        </p:nvSpPr>
        <p:spPr>
          <a:xfrm>
            <a:off x="1435597" y="4927606"/>
            <a:ext cx="212343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ตั้งสมมติฐานยังไง</a:t>
            </a:r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FF89E94A-2B8F-479A-9E19-CEDF3136BF01}"/>
              </a:ext>
            </a:extLst>
          </p:cNvPr>
          <p:cNvSpPr/>
          <p:nvPr/>
        </p:nvSpPr>
        <p:spPr>
          <a:xfrm>
            <a:off x="1435597" y="4038601"/>
            <a:ext cx="212343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รันวงจรนี้ยังไงให้เร็วที่สุด</a:t>
            </a:r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92F4D7-FA5D-4342-8468-CC43966B36CA}"/>
              </a:ext>
            </a:extLst>
          </p:cNvPr>
          <p:cNvSpPr/>
          <p:nvPr/>
        </p:nvSpPr>
        <p:spPr>
          <a:xfrm>
            <a:off x="4018776" y="3322326"/>
            <a:ext cx="120395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สร้างอะไรดี</a:t>
            </a:r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3914F3A-F3AB-41FF-8022-81E7B1908BBF}"/>
              </a:ext>
            </a:extLst>
          </p:cNvPr>
          <p:cNvSpPr/>
          <p:nvPr/>
        </p:nvSpPr>
        <p:spPr>
          <a:xfrm>
            <a:off x="6969268" y="3357881"/>
            <a:ext cx="120395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ใช้อะไรวัดผล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8378663-DF70-4A0B-BFF6-E58EF226CAE9}"/>
              </a:ext>
            </a:extLst>
          </p:cNvPr>
          <p:cNvSpPr/>
          <p:nvPr/>
        </p:nvSpPr>
        <p:spPr>
          <a:xfrm>
            <a:off x="7544794" y="4231641"/>
            <a:ext cx="120395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จะรู้ได้ไงว่าได้เรียนรู้แล้ว</a:t>
            </a:r>
            <a:endParaRPr lang="en-US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3F8B636-A4C2-4C93-88FB-5038C13859F1}"/>
              </a:ext>
            </a:extLst>
          </p:cNvPr>
          <p:cNvSpPr/>
          <p:nvPr/>
        </p:nvSpPr>
        <p:spPr>
          <a:xfrm>
            <a:off x="5908292" y="2282716"/>
            <a:ext cx="1387330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จะรู้ได้ไงว่าได้</a:t>
            </a:r>
          </a:p>
          <a:p>
            <a:pPr algn="ctr"/>
            <a:r>
              <a:rPr lang="th-TH" dirty="0"/>
              <a:t>ควรเปลี่ยนทิศมั้ย</a:t>
            </a:r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90F1BD5F-9947-46DF-AEC2-30F4F220B05D}"/>
              </a:ext>
            </a:extLst>
          </p:cNvPr>
          <p:cNvSpPr/>
          <p:nvPr/>
        </p:nvSpPr>
        <p:spPr>
          <a:xfrm>
            <a:off x="4471891" y="528320"/>
            <a:ext cx="1576345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แปลง </a:t>
            </a:r>
            <a:r>
              <a:rPr lang="en-US" dirty="0"/>
              <a:t>strategy </a:t>
            </a:r>
            <a:r>
              <a:rPr lang="th-TH" dirty="0"/>
              <a:t>เป็น </a:t>
            </a:r>
            <a:r>
              <a:rPr lang="en-US" dirty="0"/>
              <a:t>product</a:t>
            </a:r>
            <a:r>
              <a:rPr lang="th-TH" dirty="0"/>
              <a:t>ยังไง</a:t>
            </a:r>
            <a:endParaRPr lang="en-US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B9ED142-AE4C-44D8-A950-36318637E526}"/>
              </a:ext>
            </a:extLst>
          </p:cNvPr>
          <p:cNvSpPr/>
          <p:nvPr/>
        </p:nvSpPr>
        <p:spPr>
          <a:xfrm>
            <a:off x="4098021" y="2461268"/>
            <a:ext cx="1576345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วางแผน </a:t>
            </a:r>
            <a:r>
              <a:rPr lang="en-US" dirty="0"/>
              <a:t>strategy</a:t>
            </a:r>
            <a:r>
              <a:rPr lang="th-TH" dirty="0"/>
              <a:t> ยังไง</a:t>
            </a:r>
            <a:endParaRPr lang="en-US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049CC11-85EB-471F-82EC-44CE7C26DDC8}"/>
              </a:ext>
            </a:extLst>
          </p:cNvPr>
          <p:cNvSpPr/>
          <p:nvPr/>
        </p:nvSpPr>
        <p:spPr>
          <a:xfrm>
            <a:off x="6958341" y="5928355"/>
            <a:ext cx="212343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ตั้งวิสัยทัศน์ยังไง</a:t>
            </a:r>
            <a:endParaRPr lang="en-US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BD2E0499-37B4-4187-93FC-852FF7F5C7F2}"/>
              </a:ext>
            </a:extLst>
          </p:cNvPr>
          <p:cNvSpPr/>
          <p:nvPr/>
        </p:nvSpPr>
        <p:spPr>
          <a:xfrm>
            <a:off x="9033729" y="1465586"/>
            <a:ext cx="1624111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ทำยังไง ทีมเราถึงจะปรับตัวได้เก่งขนาดนั้น</a:t>
            </a:r>
            <a:endParaRPr lang="en-US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4770DE0-2271-476C-BD86-D8D881EA3911}"/>
              </a:ext>
            </a:extLst>
          </p:cNvPr>
          <p:cNvSpPr/>
          <p:nvPr/>
        </p:nvSpPr>
        <p:spPr>
          <a:xfrm>
            <a:off x="6732738" y="664738"/>
            <a:ext cx="2126782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จะมี </a:t>
            </a:r>
            <a:r>
              <a:rPr lang="en-US" dirty="0"/>
              <a:t>know how </a:t>
            </a:r>
            <a:r>
              <a:rPr lang="th-TH" dirty="0"/>
              <a:t>ในการสร้าง </a:t>
            </a:r>
            <a:r>
              <a:rPr lang="en-US" dirty="0"/>
              <a:t>product</a:t>
            </a:r>
            <a:r>
              <a:rPr lang="th-TH" dirty="0"/>
              <a:t> จากไหน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DB7009A-871C-44B7-9BC5-4A3EF406E27C}"/>
              </a:ext>
            </a:extLst>
          </p:cNvPr>
          <p:cNvCxnSpPr>
            <a:stCxn id="3" idx="3"/>
          </p:cNvCxnSpPr>
          <p:nvPr/>
        </p:nvCxnSpPr>
        <p:spPr>
          <a:xfrm>
            <a:off x="5080495" y="6299192"/>
            <a:ext cx="355105" cy="60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FBC4171-ABD4-4DD0-8510-EC0E75B75988}"/>
              </a:ext>
            </a:extLst>
          </p:cNvPr>
          <p:cNvCxnSpPr>
            <a:stCxn id="30" idx="1"/>
          </p:cNvCxnSpPr>
          <p:nvPr/>
        </p:nvCxnSpPr>
        <p:spPr>
          <a:xfrm flipH="1">
            <a:off x="6817360" y="6268715"/>
            <a:ext cx="140981" cy="60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24F8FD6-A85B-4F93-8A03-01951817ABB5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3535680" y="5313673"/>
            <a:ext cx="483096" cy="86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55EC33B-9B5D-412A-A999-591FCC86D68D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3564363" y="4485626"/>
            <a:ext cx="454413" cy="965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358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0E44A-B070-4547-9B74-D66D02DE9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137220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th-TH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ส่งมอบเทคโนโลยีดีให้ถึงมือลูกค้าและทำให้เกิด</a:t>
            </a:r>
            <a:r>
              <a:rPr lang="en-US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Startup</a:t>
            </a:r>
            <a:r>
              <a:rPr lang="th-TH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อื่นๆ </a:t>
            </a:r>
          </a:p>
          <a:p>
            <a:pPr marL="0" indent="0" algn="ctr">
              <a:buNone/>
            </a:pPr>
            <a:r>
              <a:rPr lang="th-TH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จนพวกเราสามารถต่อสู้เอาชนะข้อผูกมัดจากจีน</a:t>
            </a:r>
            <a:endParaRPr lang="en-US" sz="4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1113388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36" r="1433" b="3001"/>
          <a:stretch/>
        </p:blipFill>
        <p:spPr>
          <a:xfrm>
            <a:off x="2509520" y="5079998"/>
            <a:ext cx="7265392" cy="1778001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509520" y="2286003"/>
            <a:ext cx="7265392" cy="1778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226676-928A-477D-A3F6-1E57B64922ED}"/>
              </a:ext>
            </a:extLst>
          </p:cNvPr>
          <p:cNvCxnSpPr>
            <a:cxnSpLocks/>
          </p:cNvCxnSpPr>
          <p:nvPr/>
        </p:nvCxnSpPr>
        <p:spPr>
          <a:xfrm flipV="1">
            <a:off x="6142216" y="5618480"/>
            <a:ext cx="0" cy="6299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945300B-EFAD-4067-8394-0E5365B16B7C}"/>
              </a:ext>
            </a:extLst>
          </p:cNvPr>
          <p:cNvSpPr/>
          <p:nvPr/>
        </p:nvSpPr>
        <p:spPr>
          <a:xfrm>
            <a:off x="4018776" y="5151120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Leap-of-faith assumptions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8ECDB5-CF3A-4B5C-A92D-583DDEFC3AED}"/>
              </a:ext>
            </a:extLst>
          </p:cNvPr>
          <p:cNvSpPr/>
          <p:nvPr/>
        </p:nvSpPr>
        <p:spPr>
          <a:xfrm>
            <a:off x="4018776" y="4333241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Build-Measure-Learn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9585BF-5B38-4DD8-A647-60651265BB4B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6142216" y="4846320"/>
            <a:ext cx="0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4A84A4-317E-4EFB-9C2A-50525530C310}"/>
              </a:ext>
            </a:extLst>
          </p:cNvPr>
          <p:cNvCxnSpPr>
            <a:cxnSpLocks/>
          </p:cNvCxnSpPr>
          <p:nvPr/>
        </p:nvCxnSpPr>
        <p:spPr>
          <a:xfrm flipV="1">
            <a:off x="6142216" y="4038601"/>
            <a:ext cx="0" cy="2946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784DBE85-3B6F-47D5-B712-629DAD64A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4" r="1433" b="66044"/>
          <a:stretch/>
        </p:blipFill>
        <p:spPr>
          <a:xfrm>
            <a:off x="2509520" y="0"/>
            <a:ext cx="7265392" cy="187659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807E4F4-58A8-46FE-BFE4-108D22171043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6142216" y="2819399"/>
            <a:ext cx="0" cy="7374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Decision 16">
            <a:extLst>
              <a:ext uri="{FF2B5EF4-FFF2-40B4-BE49-F238E27FC236}">
                <a16:creationId xmlns:a16="http://schemas.microsoft.com/office/drawing/2014/main" id="{EAA104C0-ABE1-46CB-96A3-8F544392D6E9}"/>
              </a:ext>
            </a:extLst>
          </p:cNvPr>
          <p:cNvSpPr/>
          <p:nvPr/>
        </p:nvSpPr>
        <p:spPr>
          <a:xfrm>
            <a:off x="5222736" y="2296162"/>
            <a:ext cx="1838960" cy="523237"/>
          </a:xfrm>
          <a:prstGeom prst="flowChartDecisio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101B0D8-7B63-4FC7-A635-8632CFB73D53}"/>
              </a:ext>
            </a:extLst>
          </p:cNvPr>
          <p:cNvCxnSpPr>
            <a:cxnSpLocks/>
            <a:stCxn id="17" idx="0"/>
            <a:endCxn id="12" idx="2"/>
          </p:cNvCxnSpPr>
          <p:nvPr/>
        </p:nvCxnSpPr>
        <p:spPr>
          <a:xfrm flipV="1">
            <a:off x="6142216" y="1876590"/>
            <a:ext cx="0" cy="41957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5D6A580-F60E-488F-A35F-83594703DB3E}"/>
              </a:ext>
            </a:extLst>
          </p:cNvPr>
          <p:cNvSpPr txBox="1"/>
          <p:nvPr/>
        </p:nvSpPr>
        <p:spPr>
          <a:xfrm>
            <a:off x="4940797" y="1852420"/>
            <a:ext cx="110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Persevere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FBE9B5-F559-4190-81B0-383089D7BD49}"/>
              </a:ext>
            </a:extLst>
          </p:cNvPr>
          <p:cNvSpPr txBox="1"/>
          <p:nvPr/>
        </p:nvSpPr>
        <p:spPr>
          <a:xfrm>
            <a:off x="8761453" y="2125507"/>
            <a:ext cx="6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Pivot</a:t>
            </a: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F3E1824F-F799-46B7-B742-FBC409DF2587}"/>
              </a:ext>
            </a:extLst>
          </p:cNvPr>
          <p:cNvCxnSpPr>
            <a:stCxn id="17" idx="3"/>
            <a:endCxn id="2" idx="3"/>
          </p:cNvCxnSpPr>
          <p:nvPr/>
        </p:nvCxnSpPr>
        <p:spPr>
          <a:xfrm>
            <a:off x="7061696" y="2557781"/>
            <a:ext cx="1203960" cy="2842259"/>
          </a:xfrm>
          <a:prstGeom prst="bentConnector3">
            <a:avLst>
              <a:gd name="adj1" fmla="val 191561"/>
            </a:avLst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000D4FE-D275-494F-A119-79D98872F9BB}"/>
              </a:ext>
            </a:extLst>
          </p:cNvPr>
          <p:cNvSpPr/>
          <p:nvPr/>
        </p:nvSpPr>
        <p:spPr>
          <a:xfrm>
            <a:off x="2957057" y="5958832"/>
            <a:ext cx="212343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ขายวิสัยทัศน์ให้คนอื่นฟังยังไง</a:t>
            </a:r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A8FF19F-EB2B-495D-866E-90515A07F422}"/>
              </a:ext>
            </a:extLst>
          </p:cNvPr>
          <p:cNvSpPr/>
          <p:nvPr/>
        </p:nvSpPr>
        <p:spPr>
          <a:xfrm>
            <a:off x="1435597" y="4927606"/>
            <a:ext cx="212343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ตั้งสมมติฐานยังไง</a:t>
            </a:r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FF89E94A-2B8F-479A-9E19-CEDF3136BF01}"/>
              </a:ext>
            </a:extLst>
          </p:cNvPr>
          <p:cNvSpPr/>
          <p:nvPr/>
        </p:nvSpPr>
        <p:spPr>
          <a:xfrm>
            <a:off x="1435597" y="4038601"/>
            <a:ext cx="212343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รันวงจรนี้ยังไงให้เร็วที่สุด</a:t>
            </a:r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192F4D7-FA5D-4342-8468-CC43966B36CA}"/>
              </a:ext>
            </a:extLst>
          </p:cNvPr>
          <p:cNvSpPr/>
          <p:nvPr/>
        </p:nvSpPr>
        <p:spPr>
          <a:xfrm>
            <a:off x="4018776" y="3322326"/>
            <a:ext cx="120395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สร้างอะไรดี</a:t>
            </a:r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3914F3A-F3AB-41FF-8022-81E7B1908BBF}"/>
              </a:ext>
            </a:extLst>
          </p:cNvPr>
          <p:cNvSpPr/>
          <p:nvPr/>
        </p:nvSpPr>
        <p:spPr>
          <a:xfrm>
            <a:off x="6969268" y="3357881"/>
            <a:ext cx="120395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ใช้อะไรวัดผล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8378663-DF70-4A0B-BFF6-E58EF226CAE9}"/>
              </a:ext>
            </a:extLst>
          </p:cNvPr>
          <p:cNvSpPr/>
          <p:nvPr/>
        </p:nvSpPr>
        <p:spPr>
          <a:xfrm>
            <a:off x="7544794" y="4231641"/>
            <a:ext cx="120395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จะรู้ได้ไงว่าได้เรียนรู้แล้ว</a:t>
            </a:r>
            <a:endParaRPr lang="en-US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3F8B636-A4C2-4C93-88FB-5038C13859F1}"/>
              </a:ext>
            </a:extLst>
          </p:cNvPr>
          <p:cNvSpPr/>
          <p:nvPr/>
        </p:nvSpPr>
        <p:spPr>
          <a:xfrm>
            <a:off x="5908292" y="2282716"/>
            <a:ext cx="1387330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จะรู้ได้ไงว่าได้</a:t>
            </a:r>
          </a:p>
          <a:p>
            <a:pPr algn="ctr"/>
            <a:r>
              <a:rPr lang="th-TH" dirty="0"/>
              <a:t>ควรเปลี่ยนทิศมั้ย</a:t>
            </a:r>
            <a:endParaRPr lang="en-US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90F1BD5F-9947-46DF-AEC2-30F4F220B05D}"/>
              </a:ext>
            </a:extLst>
          </p:cNvPr>
          <p:cNvSpPr/>
          <p:nvPr/>
        </p:nvSpPr>
        <p:spPr>
          <a:xfrm>
            <a:off x="4471891" y="528320"/>
            <a:ext cx="1576345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แปลง </a:t>
            </a:r>
            <a:r>
              <a:rPr lang="en-US" dirty="0"/>
              <a:t>strategy </a:t>
            </a:r>
            <a:r>
              <a:rPr lang="th-TH" dirty="0"/>
              <a:t>เป็น </a:t>
            </a:r>
            <a:r>
              <a:rPr lang="en-US" dirty="0"/>
              <a:t>product</a:t>
            </a:r>
            <a:r>
              <a:rPr lang="th-TH" dirty="0"/>
              <a:t>ยังไง</a:t>
            </a:r>
            <a:endParaRPr lang="en-US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B9ED142-AE4C-44D8-A950-36318637E526}"/>
              </a:ext>
            </a:extLst>
          </p:cNvPr>
          <p:cNvSpPr/>
          <p:nvPr/>
        </p:nvSpPr>
        <p:spPr>
          <a:xfrm>
            <a:off x="4098021" y="2461268"/>
            <a:ext cx="1576345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วางแผน </a:t>
            </a:r>
            <a:r>
              <a:rPr lang="en-US" dirty="0"/>
              <a:t>strategy</a:t>
            </a:r>
            <a:r>
              <a:rPr lang="th-TH" dirty="0"/>
              <a:t> ยังไง</a:t>
            </a:r>
            <a:endParaRPr lang="en-US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049CC11-85EB-471F-82EC-44CE7C26DDC8}"/>
              </a:ext>
            </a:extLst>
          </p:cNvPr>
          <p:cNvSpPr/>
          <p:nvPr/>
        </p:nvSpPr>
        <p:spPr>
          <a:xfrm>
            <a:off x="6958341" y="5928355"/>
            <a:ext cx="2123438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ตั้งวิสัยทัศน์ยังไง</a:t>
            </a:r>
            <a:endParaRPr lang="en-US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BD2E0499-37B4-4187-93FC-852FF7F5C7F2}"/>
              </a:ext>
            </a:extLst>
          </p:cNvPr>
          <p:cNvSpPr/>
          <p:nvPr/>
        </p:nvSpPr>
        <p:spPr>
          <a:xfrm>
            <a:off x="9033729" y="1465586"/>
            <a:ext cx="1624111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ทำยังไง ทีมเราถึงจะปรับตัวได้เก่งขนาดนั้น</a:t>
            </a:r>
            <a:endParaRPr lang="en-US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4770DE0-2271-476C-BD86-D8D881EA3911}"/>
              </a:ext>
            </a:extLst>
          </p:cNvPr>
          <p:cNvSpPr/>
          <p:nvPr/>
        </p:nvSpPr>
        <p:spPr>
          <a:xfrm>
            <a:off x="6732738" y="664738"/>
            <a:ext cx="2126782" cy="680720"/>
          </a:xfrm>
          <a:prstGeom prst="round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/>
              <a:t>จะมี </a:t>
            </a:r>
            <a:r>
              <a:rPr lang="en-US" dirty="0"/>
              <a:t>know how </a:t>
            </a:r>
            <a:r>
              <a:rPr lang="th-TH" dirty="0"/>
              <a:t>ในการสร้าง </a:t>
            </a:r>
            <a:r>
              <a:rPr lang="en-US" dirty="0"/>
              <a:t>product</a:t>
            </a:r>
            <a:r>
              <a:rPr lang="th-TH" dirty="0"/>
              <a:t> จากไหน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DB7009A-871C-44B7-9BC5-4A3EF406E27C}"/>
              </a:ext>
            </a:extLst>
          </p:cNvPr>
          <p:cNvCxnSpPr>
            <a:stCxn id="3" idx="3"/>
          </p:cNvCxnSpPr>
          <p:nvPr/>
        </p:nvCxnSpPr>
        <p:spPr>
          <a:xfrm>
            <a:off x="5080495" y="6299192"/>
            <a:ext cx="355105" cy="60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FBC4171-ABD4-4DD0-8510-EC0E75B75988}"/>
              </a:ext>
            </a:extLst>
          </p:cNvPr>
          <p:cNvCxnSpPr>
            <a:stCxn id="30" idx="1"/>
          </p:cNvCxnSpPr>
          <p:nvPr/>
        </p:nvCxnSpPr>
        <p:spPr>
          <a:xfrm flipH="1">
            <a:off x="6817360" y="6268715"/>
            <a:ext cx="140981" cy="60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24F8FD6-A85B-4F93-8A03-01951817ABB5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3535680" y="5313673"/>
            <a:ext cx="483096" cy="86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55EC33B-9B5D-412A-A999-591FCC86D68D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3564363" y="4485626"/>
            <a:ext cx="454413" cy="965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A29EF2BD-98B1-4B4A-BA4D-697C336752DD}"/>
              </a:ext>
            </a:extLst>
          </p:cNvPr>
          <p:cNvSpPr/>
          <p:nvPr/>
        </p:nvSpPr>
        <p:spPr>
          <a:xfrm>
            <a:off x="457849" y="428899"/>
            <a:ext cx="3483083" cy="3013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800" dirty="0">
                <a:ln>
                  <a:solidFill>
                    <a:srgbClr val="FFFF00"/>
                  </a:solidFill>
                </a:ln>
                <a:solidFill>
                  <a:srgbClr val="C00000"/>
                </a:solidFill>
              </a:rPr>
              <a:t>ปรับ</a:t>
            </a:r>
          </a:p>
          <a:p>
            <a:pPr algn="ctr"/>
            <a:r>
              <a:rPr lang="en-US" sz="4800" dirty="0">
                <a:ln>
                  <a:solidFill>
                    <a:srgbClr val="FFFF00"/>
                  </a:solidFill>
                </a:ln>
                <a:solidFill>
                  <a:srgbClr val="C00000"/>
                </a:solidFill>
              </a:rPr>
              <a:t>VISION</a:t>
            </a:r>
          </a:p>
          <a:p>
            <a:pPr algn="ctr"/>
            <a:r>
              <a:rPr lang="th-TH" sz="4800" dirty="0">
                <a:ln>
                  <a:solidFill>
                    <a:srgbClr val="FFFF00"/>
                  </a:solidFill>
                </a:ln>
                <a:solidFill>
                  <a:srgbClr val="C00000"/>
                </a:solidFill>
              </a:rPr>
              <a:t>ของตัวเองก่อน </a:t>
            </a:r>
            <a:r>
              <a:rPr lang="en-US" sz="4800" dirty="0">
                <a:ln>
                  <a:solidFill>
                    <a:srgbClr val="FFFF00"/>
                  </a:solidFill>
                </a:ln>
                <a:solidFill>
                  <a:srgbClr val="C00000"/>
                </a:solidFill>
              </a:rPr>
              <a:t>!!!!</a:t>
            </a:r>
          </a:p>
        </p:txBody>
      </p:sp>
    </p:spTree>
    <p:extLst>
      <p:ext uri="{BB962C8B-B14F-4D97-AF65-F5344CB8AC3E}">
        <p14:creationId xmlns:p14="http://schemas.microsoft.com/office/powerpoint/2010/main" val="11463224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64736" r="1433" b="3001"/>
          <a:stretch/>
        </p:blipFill>
        <p:spPr>
          <a:xfrm>
            <a:off x="2509520" y="5079998"/>
            <a:ext cx="7265392" cy="1778001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217" r="1433" b="35263"/>
          <a:stretch/>
        </p:blipFill>
        <p:spPr>
          <a:xfrm>
            <a:off x="2509520" y="2286003"/>
            <a:ext cx="7265392" cy="1778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226676-928A-477D-A3F6-1E57B64922ED}"/>
              </a:ext>
            </a:extLst>
          </p:cNvPr>
          <p:cNvCxnSpPr>
            <a:cxnSpLocks/>
          </p:cNvCxnSpPr>
          <p:nvPr/>
        </p:nvCxnSpPr>
        <p:spPr>
          <a:xfrm flipV="1">
            <a:off x="6142216" y="5618480"/>
            <a:ext cx="0" cy="6299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945300B-EFAD-4067-8394-0E5365B16B7C}"/>
              </a:ext>
            </a:extLst>
          </p:cNvPr>
          <p:cNvSpPr/>
          <p:nvPr/>
        </p:nvSpPr>
        <p:spPr>
          <a:xfrm>
            <a:off x="4018776" y="5151120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Leap-of-faith assumptions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8ECDB5-CF3A-4B5C-A92D-583DDEFC3AED}"/>
              </a:ext>
            </a:extLst>
          </p:cNvPr>
          <p:cNvSpPr/>
          <p:nvPr/>
        </p:nvSpPr>
        <p:spPr>
          <a:xfrm>
            <a:off x="4018776" y="4333241"/>
            <a:ext cx="4246880" cy="497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Build-Measure-Learn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9585BF-5B38-4DD8-A647-60651265BB4B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6142216" y="4846320"/>
            <a:ext cx="0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4A84A4-317E-4EFB-9C2A-50525530C310}"/>
              </a:ext>
            </a:extLst>
          </p:cNvPr>
          <p:cNvCxnSpPr>
            <a:cxnSpLocks/>
          </p:cNvCxnSpPr>
          <p:nvPr/>
        </p:nvCxnSpPr>
        <p:spPr>
          <a:xfrm flipV="1">
            <a:off x="6142216" y="4038601"/>
            <a:ext cx="0" cy="2946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784DBE85-3B6F-47D5-B712-629DAD64A0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44" r="1433" b="66044"/>
          <a:stretch/>
        </p:blipFill>
        <p:spPr>
          <a:xfrm>
            <a:off x="2509520" y="0"/>
            <a:ext cx="7265392" cy="187659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807E4F4-58A8-46FE-BFE4-108D22171043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6142216" y="2819399"/>
            <a:ext cx="0" cy="7374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Decision 16">
            <a:extLst>
              <a:ext uri="{FF2B5EF4-FFF2-40B4-BE49-F238E27FC236}">
                <a16:creationId xmlns:a16="http://schemas.microsoft.com/office/drawing/2014/main" id="{EAA104C0-ABE1-46CB-96A3-8F544392D6E9}"/>
              </a:ext>
            </a:extLst>
          </p:cNvPr>
          <p:cNvSpPr/>
          <p:nvPr/>
        </p:nvSpPr>
        <p:spPr>
          <a:xfrm>
            <a:off x="5222736" y="2296162"/>
            <a:ext cx="1838960" cy="523237"/>
          </a:xfrm>
          <a:prstGeom prst="flowChartDecisio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101B0D8-7B63-4FC7-A635-8632CFB73D53}"/>
              </a:ext>
            </a:extLst>
          </p:cNvPr>
          <p:cNvCxnSpPr>
            <a:cxnSpLocks/>
            <a:stCxn id="17" idx="0"/>
            <a:endCxn id="12" idx="2"/>
          </p:cNvCxnSpPr>
          <p:nvPr/>
        </p:nvCxnSpPr>
        <p:spPr>
          <a:xfrm flipV="1">
            <a:off x="6142216" y="1876590"/>
            <a:ext cx="0" cy="41957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5D6A580-F60E-488F-A35F-83594703DB3E}"/>
              </a:ext>
            </a:extLst>
          </p:cNvPr>
          <p:cNvSpPr txBox="1"/>
          <p:nvPr/>
        </p:nvSpPr>
        <p:spPr>
          <a:xfrm>
            <a:off x="4940797" y="1852420"/>
            <a:ext cx="110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Persevere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FBE9B5-F559-4190-81B0-383089D7BD49}"/>
              </a:ext>
            </a:extLst>
          </p:cNvPr>
          <p:cNvSpPr txBox="1"/>
          <p:nvPr/>
        </p:nvSpPr>
        <p:spPr>
          <a:xfrm>
            <a:off x="8761453" y="2125507"/>
            <a:ext cx="6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Pivot</a:t>
            </a: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F3E1824F-F799-46B7-B742-FBC409DF2587}"/>
              </a:ext>
            </a:extLst>
          </p:cNvPr>
          <p:cNvCxnSpPr>
            <a:stCxn id="17" idx="3"/>
            <a:endCxn id="2" idx="3"/>
          </p:cNvCxnSpPr>
          <p:nvPr/>
        </p:nvCxnSpPr>
        <p:spPr>
          <a:xfrm>
            <a:off x="7061696" y="2557781"/>
            <a:ext cx="1203960" cy="2842259"/>
          </a:xfrm>
          <a:prstGeom prst="bentConnector3">
            <a:avLst>
              <a:gd name="adj1" fmla="val 191561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0A50929-CE4F-4E3E-A679-F41610D38BCF}"/>
              </a:ext>
            </a:extLst>
          </p:cNvPr>
          <p:cNvSpPr/>
          <p:nvPr/>
        </p:nvSpPr>
        <p:spPr>
          <a:xfrm>
            <a:off x="457849" y="428899"/>
            <a:ext cx="3483083" cy="3013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800" dirty="0">
                <a:ln>
                  <a:solidFill>
                    <a:srgbClr val="FFFF00"/>
                  </a:solidFill>
                </a:ln>
                <a:solidFill>
                  <a:srgbClr val="C00000"/>
                </a:solidFill>
              </a:rPr>
              <a:t>ไม่ใช่แค่ </a:t>
            </a:r>
          </a:p>
          <a:p>
            <a:pPr algn="ctr"/>
            <a:r>
              <a:rPr lang="th-TH" sz="4800" dirty="0">
                <a:ln>
                  <a:solidFill>
                    <a:srgbClr val="FFFF00"/>
                  </a:solidFill>
                </a:ln>
                <a:solidFill>
                  <a:srgbClr val="C00000"/>
                </a:solidFill>
              </a:rPr>
              <a:t>“นักสร้าง”</a:t>
            </a:r>
          </a:p>
          <a:p>
            <a:pPr algn="ctr"/>
            <a:r>
              <a:rPr lang="th-TH" sz="4800" dirty="0">
                <a:ln>
                  <a:solidFill>
                    <a:srgbClr val="FFFF00"/>
                  </a:solidFill>
                </a:ln>
                <a:solidFill>
                  <a:srgbClr val="C00000"/>
                </a:solidFill>
              </a:rPr>
              <a:t>แต่เป็น</a:t>
            </a:r>
          </a:p>
          <a:p>
            <a:pPr algn="ctr"/>
            <a:r>
              <a:rPr lang="th-TH" sz="4800" dirty="0">
                <a:ln>
                  <a:solidFill>
                    <a:srgbClr val="FFFF00"/>
                  </a:solidFill>
                </a:ln>
                <a:solidFill>
                  <a:srgbClr val="C00000"/>
                </a:solidFill>
              </a:rPr>
              <a:t>“ผู้ประกอบการ”</a:t>
            </a:r>
            <a:endParaRPr lang="en-US" sz="4800" dirty="0">
              <a:ln>
                <a:solidFill>
                  <a:srgbClr val="FFFF00"/>
                </a:solidFill>
              </a:ln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42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B69D30F-D813-44C1-92B1-34598FAD1D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8348" y="3679159"/>
            <a:ext cx="9335303" cy="2251820"/>
          </a:xfrm>
          <a:ln>
            <a:solidFill>
              <a:srgbClr val="0070C0"/>
            </a:solidFill>
          </a:ln>
        </p:spPr>
        <p:txBody>
          <a:bodyPr>
            <a:noAutofit/>
          </a:bodyPr>
          <a:lstStyle/>
          <a:p>
            <a:pPr algn="ctr"/>
            <a:r>
              <a:rPr lang="en-US" sz="18000" b="1" cap="none" spc="0" dirty="0">
                <a:ln w="12700" cmpd="sng">
                  <a:solidFill>
                    <a:schemeClr val="accent5"/>
                  </a:solidFill>
                  <a:prstDash val="solid"/>
                </a:ln>
                <a:effectLst/>
              </a:rPr>
              <a:t>VISION</a:t>
            </a:r>
            <a:endParaRPr lang="en-US" sz="18000" b="1" cap="none" spc="0" dirty="0">
              <a:ln w="22225">
                <a:solidFill>
                  <a:schemeClr val="accent5"/>
                </a:solidFill>
                <a:prstDash val="solid"/>
              </a:ln>
              <a:effectLst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AD12BF3-A379-4804-9695-358BDF103D0B}"/>
              </a:ext>
            </a:extLst>
          </p:cNvPr>
          <p:cNvGrpSpPr/>
          <p:nvPr/>
        </p:nvGrpSpPr>
        <p:grpSpPr>
          <a:xfrm>
            <a:off x="3396164" y="0"/>
            <a:ext cx="5399672" cy="3046720"/>
            <a:chOff x="2285999" y="545298"/>
            <a:chExt cx="4441388" cy="250601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91F93D2-E9AD-4D0E-8AB1-2676D3AEB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85999" y="545298"/>
              <a:ext cx="4441388" cy="2506016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C4F30BA-F503-41F2-B830-0F8E140DF3D5}"/>
                </a:ext>
              </a:extLst>
            </p:cNvPr>
            <p:cNvSpPr/>
            <p:nvPr/>
          </p:nvSpPr>
          <p:spPr>
            <a:xfrm>
              <a:off x="3463578" y="2112177"/>
              <a:ext cx="2640595" cy="75946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5400" b="1" dirty="0">
                  <a:ln w="12700" cmpd="sng">
                    <a:solidFill>
                      <a:srgbClr val="C00000"/>
                    </a:solidFill>
                    <a:prstDash val="solid"/>
                  </a:ln>
                  <a:solidFill>
                    <a:srgbClr val="FF0000"/>
                  </a:solidFill>
                </a:rPr>
                <a:t>TRILOGY</a:t>
              </a:r>
              <a:endParaRPr lang="en-US" sz="5400" b="1" cap="none" spc="0" dirty="0">
                <a:ln w="22225">
                  <a:solidFill>
                    <a:srgbClr val="C00000"/>
                  </a:solidFill>
                  <a:prstDash val="solid"/>
                </a:ln>
                <a:solidFill>
                  <a:srgbClr val="FF0000"/>
                </a:solidFill>
                <a:effectLst/>
              </a:endParaRP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026D73-07E4-4753-BB32-A80369A108FE}"/>
              </a:ext>
            </a:extLst>
          </p:cNvPr>
          <p:cNvCxnSpPr>
            <a:cxnSpLocks/>
          </p:cNvCxnSpPr>
          <p:nvPr/>
        </p:nvCxnSpPr>
        <p:spPr>
          <a:xfrm>
            <a:off x="-101600" y="3046720"/>
            <a:ext cx="121920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0E626CF-9AA8-4C7A-A337-ED5915EA4856}"/>
              </a:ext>
            </a:extLst>
          </p:cNvPr>
          <p:cNvSpPr/>
          <p:nvPr/>
        </p:nvSpPr>
        <p:spPr>
          <a:xfrm>
            <a:off x="4827820" y="2537392"/>
            <a:ext cx="321033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dirty="0">
                <a:ln w="12700" cmpd="sng">
                  <a:solidFill>
                    <a:srgbClr val="C00000"/>
                  </a:solidFill>
                  <a:prstDash val="solid"/>
                </a:ln>
                <a:solidFill>
                  <a:srgbClr val="FF0000"/>
                </a:solidFill>
              </a:rPr>
              <a:t>PART ONE</a:t>
            </a:r>
            <a:endParaRPr lang="en-US" sz="2000" b="1" cap="none" spc="0" dirty="0">
              <a:ln w="22225">
                <a:solidFill>
                  <a:srgbClr val="C00000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21943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47CE58F-A4D5-4A41-82AD-2A6957EF9768}"/>
              </a:ext>
            </a:extLst>
          </p:cNvPr>
          <p:cNvSpPr txBox="1">
            <a:spLocks/>
          </p:cNvSpPr>
          <p:nvPr/>
        </p:nvSpPr>
        <p:spPr>
          <a:xfrm>
            <a:off x="515815" y="318052"/>
            <a:ext cx="11160369" cy="6301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900" b="1" dirty="0">
              <a:ln w="12700" cmpd="sng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</a:endParaRPr>
          </a:p>
          <a:p>
            <a:pPr algn="ctr"/>
            <a:r>
              <a:rPr lang="en-US" sz="4900" b="1" dirty="0">
                <a:ln w="12700" cmpd="sng">
                  <a:solidFill>
                    <a:schemeClr val="accent5"/>
                  </a:solidFill>
                  <a:prstDash val="solid"/>
                </a:ln>
              </a:rPr>
              <a:t>VISION</a:t>
            </a:r>
            <a:r>
              <a:rPr lang="en-US" sz="49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  <a:t>: EPISODE I</a:t>
            </a:r>
            <a:br>
              <a:rPr lang="en-US" sz="74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</a:br>
            <a:r>
              <a:rPr lang="en-US" sz="74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  <a:t>START</a:t>
            </a:r>
            <a:br>
              <a:rPr lang="en-US" sz="98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</a:br>
            <a:endParaRPr lang="en-US" sz="98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8311BC6-CDB5-4152-BC6B-34E680868B3C}"/>
              </a:ext>
            </a:extLst>
          </p:cNvPr>
          <p:cNvCxnSpPr>
            <a:cxnSpLocks/>
          </p:cNvCxnSpPr>
          <p:nvPr/>
        </p:nvCxnSpPr>
        <p:spPr>
          <a:xfrm>
            <a:off x="0" y="2892290"/>
            <a:ext cx="121920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8093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816641-F8D4-4C85-AA15-5FF8C20E3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361" y="619059"/>
            <a:ext cx="9253278" cy="561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0864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90725-FCA5-44BF-A8C4-A3B7BE013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 destination in mind</a:t>
            </a:r>
            <a:r>
              <a:rPr lang="en-US" dirty="0"/>
              <a:t>: </a:t>
            </a:r>
          </a:p>
          <a:p>
            <a:pPr marL="0" indent="0" algn="ctr">
              <a:buNone/>
            </a:pPr>
            <a:r>
              <a:rPr lang="en-US" dirty="0"/>
              <a:t>Creating a thriving and world-changing business. </a:t>
            </a:r>
          </a:p>
          <a:p>
            <a:pPr marL="0" indent="0" algn="ctr">
              <a:buNone/>
            </a:pPr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Tool or method to achieve that vision</a:t>
            </a:r>
            <a:r>
              <a:rPr lang="en-US" dirty="0"/>
              <a:t>: </a:t>
            </a:r>
          </a:p>
          <a:p>
            <a:pPr marL="0" indent="0" algn="ctr">
              <a:buNone/>
            </a:pPr>
            <a:r>
              <a:rPr lang="en-US" dirty="0"/>
              <a:t>Business model, A product road map, A point of view about partners and competitors and etc.</a:t>
            </a:r>
          </a:p>
          <a:p>
            <a:pPr marL="0" indent="0" algn="ctr">
              <a:buNone/>
            </a:pPr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Result of this strategy</a:t>
            </a:r>
          </a:p>
        </p:txBody>
      </p:sp>
    </p:spTree>
    <p:extLst>
      <p:ext uri="{BB962C8B-B14F-4D97-AF65-F5344CB8AC3E}">
        <p14:creationId xmlns:p14="http://schemas.microsoft.com/office/powerpoint/2010/main" val="20051488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90725-FCA5-44BF-A8C4-A3B7BE013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71460"/>
            <a:ext cx="10515600" cy="5115079"/>
          </a:xfrm>
        </p:spPr>
        <p:txBody>
          <a:bodyPr>
            <a:normAutofit/>
          </a:bodyPr>
          <a:lstStyle/>
          <a:p>
            <a:pPr algn="ctr"/>
            <a:r>
              <a:rPr lang="en-US" sz="1700" dirty="0">
                <a:solidFill>
                  <a:srgbClr val="FF0000"/>
                </a:solidFill>
              </a:rPr>
              <a:t>A destination in mind</a:t>
            </a:r>
            <a:r>
              <a:rPr lang="en-US" sz="1700" dirty="0"/>
              <a:t>: </a:t>
            </a:r>
          </a:p>
          <a:p>
            <a:pPr marL="0" indent="0" algn="ctr">
              <a:buNone/>
            </a:pPr>
            <a:r>
              <a:rPr lang="en-US" sz="1700" dirty="0"/>
              <a:t>Creating a thriving and world-changing business.</a:t>
            </a:r>
          </a:p>
          <a:p>
            <a:pPr marL="0" indent="0" algn="ctr">
              <a:buNone/>
            </a:pPr>
            <a:r>
              <a:rPr lang="en-US" sz="4000" dirty="0"/>
              <a:t>VISION </a:t>
            </a:r>
          </a:p>
          <a:p>
            <a:pPr marL="0" indent="0" algn="ctr">
              <a:buNone/>
            </a:pPr>
            <a:endParaRPr lang="en-US" dirty="0"/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Tool or method to achieve that vision</a:t>
            </a:r>
            <a:r>
              <a:rPr lang="en-US" sz="1600" dirty="0"/>
              <a:t>: </a:t>
            </a:r>
          </a:p>
          <a:p>
            <a:pPr marL="0" indent="0" algn="ctr">
              <a:buNone/>
            </a:pPr>
            <a:r>
              <a:rPr lang="en-US" sz="1600" dirty="0"/>
              <a:t>Business model, A product road map, A point of view about partners and competitors and etc.</a:t>
            </a:r>
          </a:p>
          <a:p>
            <a:pPr marL="0" indent="0" algn="ctr">
              <a:buNone/>
            </a:pPr>
            <a:r>
              <a:rPr lang="en-US" sz="4000" dirty="0"/>
              <a:t>STRATEGY</a:t>
            </a:r>
          </a:p>
          <a:p>
            <a:pPr marL="0" indent="0" algn="ctr">
              <a:buNone/>
            </a:pPr>
            <a:endParaRPr lang="en-US" dirty="0"/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Result of this strategy</a:t>
            </a:r>
          </a:p>
          <a:p>
            <a:pPr marL="0" indent="0" algn="ctr">
              <a:buNone/>
            </a:pPr>
            <a:r>
              <a:rPr lang="en-US" sz="4000" dirty="0"/>
              <a:t>PRODUCT</a:t>
            </a:r>
          </a:p>
        </p:txBody>
      </p:sp>
    </p:spTree>
    <p:extLst>
      <p:ext uri="{BB962C8B-B14F-4D97-AF65-F5344CB8AC3E}">
        <p14:creationId xmlns:p14="http://schemas.microsoft.com/office/powerpoint/2010/main" val="711480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B0E434-0BAD-4D54-AB6C-3A59D91FAF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33"/>
          <a:stretch/>
        </p:blipFill>
        <p:spPr>
          <a:xfrm>
            <a:off x="2742973" y="344125"/>
            <a:ext cx="6706053" cy="537731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FDCE735-CC8E-4C91-9C0E-B2458674E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73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THE ROOT OF LEAN STARTUP</a:t>
            </a:r>
          </a:p>
        </p:txBody>
      </p:sp>
    </p:spTree>
    <p:extLst>
      <p:ext uri="{BB962C8B-B14F-4D97-AF65-F5344CB8AC3E}">
        <p14:creationId xmlns:p14="http://schemas.microsoft.com/office/powerpoint/2010/main" val="2345065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B0E434-0BAD-4D54-AB6C-3A59D91FAF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33"/>
          <a:stretch/>
        </p:blipFill>
        <p:spPr>
          <a:xfrm>
            <a:off x="2742973" y="344125"/>
            <a:ext cx="6706053" cy="537731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FDCE735-CC8E-4C91-9C0E-B2458674E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73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THE ROOT OF LEAN STARTUP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C34909-D024-4117-8E3C-3154A6A7016D}"/>
              </a:ext>
            </a:extLst>
          </p:cNvPr>
          <p:cNvSpPr txBox="1">
            <a:spLocks/>
          </p:cNvSpPr>
          <p:nvPr/>
        </p:nvSpPr>
        <p:spPr>
          <a:xfrm>
            <a:off x="1945332" y="2712608"/>
            <a:ext cx="1595281" cy="7458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0000"/>
                </a:solidFill>
              </a:rPr>
              <a:t>PIVOT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73C64F3-29A7-417B-B79B-7B28A7958FC5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540613" y="3085552"/>
            <a:ext cx="1228032" cy="0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12D912A5-6114-43A6-9E6D-91CBE66E0394}"/>
              </a:ext>
            </a:extLst>
          </p:cNvPr>
          <p:cNvSpPr txBox="1">
            <a:spLocks/>
          </p:cNvSpPr>
          <p:nvPr/>
        </p:nvSpPr>
        <p:spPr>
          <a:xfrm>
            <a:off x="1331316" y="1136557"/>
            <a:ext cx="2823313" cy="7458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0000"/>
                </a:solidFill>
              </a:rPr>
              <a:t>OPTIMIZATION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3FC87B-94BB-415F-AEE4-DD50167A9B8A}"/>
              </a:ext>
            </a:extLst>
          </p:cNvPr>
          <p:cNvCxnSpPr/>
          <p:nvPr/>
        </p:nvCxnSpPr>
        <p:spPr>
          <a:xfrm>
            <a:off x="4154629" y="1380253"/>
            <a:ext cx="159777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45448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A846FA7-9F33-4BC3-B691-329A717CFF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7" t="24556" r="15000" b="23669"/>
          <a:stretch/>
        </p:blipFill>
        <p:spPr bwMode="auto">
          <a:xfrm>
            <a:off x="2089354" y="479153"/>
            <a:ext cx="8013291" cy="5899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3656377-1AA2-4EDB-B624-B0CACD7BC26B}"/>
              </a:ext>
            </a:extLst>
          </p:cNvPr>
          <p:cNvSpPr txBox="1">
            <a:spLocks/>
          </p:cNvSpPr>
          <p:nvPr/>
        </p:nvSpPr>
        <p:spPr>
          <a:xfrm>
            <a:off x="2525435" y="3332042"/>
            <a:ext cx="1595281" cy="7458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0000"/>
                </a:solidFill>
              </a:rPr>
              <a:t>PIVOT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DB15FF3-2EBB-4B66-96AC-F14FB6E0388A}"/>
              </a:ext>
            </a:extLst>
          </p:cNvPr>
          <p:cNvSpPr txBox="1">
            <a:spLocks/>
          </p:cNvSpPr>
          <p:nvPr/>
        </p:nvSpPr>
        <p:spPr>
          <a:xfrm>
            <a:off x="7417483" y="3332042"/>
            <a:ext cx="2823313" cy="7458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0000"/>
                </a:solidFill>
              </a:rPr>
              <a:t>OPTIMIZATION</a:t>
            </a:r>
          </a:p>
        </p:txBody>
      </p:sp>
    </p:spTree>
    <p:extLst>
      <p:ext uri="{BB962C8B-B14F-4D97-AF65-F5344CB8AC3E}">
        <p14:creationId xmlns:p14="http://schemas.microsoft.com/office/powerpoint/2010/main" val="1025490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0E44A-B070-4547-9B74-D66D02DE9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137220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th-TH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ส่งมอบเทคโนโลยีดีให้ถึงมือลูกค้าและทำให้เกิด</a:t>
            </a:r>
            <a:r>
              <a:rPr lang="en-US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Startup</a:t>
            </a:r>
            <a:r>
              <a:rPr lang="th-TH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อื่นๆ </a:t>
            </a:r>
          </a:p>
          <a:p>
            <a:pPr marL="0" indent="0" algn="ctr">
              <a:buNone/>
            </a:pPr>
            <a:r>
              <a:rPr lang="th-TH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จนพวกเราสามารถต่อสู้เอาชนะข้อผูกมัดจากจีน</a:t>
            </a:r>
            <a:endParaRPr lang="en-US" sz="4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BED3A83-3EC4-40BB-AB52-ABC03A01AA3E}"/>
              </a:ext>
            </a:extLst>
          </p:cNvPr>
          <p:cNvSpPr txBox="1">
            <a:spLocks/>
          </p:cNvSpPr>
          <p:nvPr/>
        </p:nvSpPr>
        <p:spPr>
          <a:xfrm>
            <a:off x="622069" y="2351893"/>
            <a:ext cx="10515600" cy="1372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dirty="0">
                <a:solidFill>
                  <a:srgbClr val="C0000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How To</a:t>
            </a:r>
          </a:p>
        </p:txBody>
      </p:sp>
    </p:spTree>
    <p:extLst>
      <p:ext uri="{BB962C8B-B14F-4D97-AF65-F5344CB8AC3E}">
        <p14:creationId xmlns:p14="http://schemas.microsoft.com/office/powerpoint/2010/main" val="3799621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A0495-D738-486B-BDAB-91104ABC4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80655"/>
            <a:ext cx="9144000" cy="4671752"/>
          </a:xfrm>
        </p:spPr>
        <p:txBody>
          <a:bodyPr anchor="ctr"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Entrepreneurship </a:t>
            </a:r>
            <a:br>
              <a:rPr lang="en-US" sz="54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is 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sz="8800" b="1" dirty="0">
                <a:solidFill>
                  <a:schemeClr val="bg1"/>
                </a:solidFill>
              </a:rPr>
              <a:t>management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7C5FBB6-0C9F-4423-89F9-279236459F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10" t="9951" r="34458" b="63791"/>
          <a:stretch/>
        </p:blipFill>
        <p:spPr bwMode="auto">
          <a:xfrm>
            <a:off x="1524000" y="1080655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1506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A0495-D738-486B-BDAB-91104ABC4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80655"/>
            <a:ext cx="9144000" cy="4671752"/>
          </a:xfrm>
        </p:spPr>
        <p:txBody>
          <a:bodyPr anchor="ctr">
            <a:normAutofit/>
          </a:bodyPr>
          <a:lstStyle/>
          <a:p>
            <a:r>
              <a:rPr lang="en-US" sz="5400" dirty="0"/>
              <a:t>Who, </a:t>
            </a:r>
            <a:br>
              <a:rPr lang="en-US" sz="5400" dirty="0"/>
            </a:br>
            <a:r>
              <a:rPr lang="en-US" sz="4000" dirty="0"/>
              <a:t>exactly is an</a:t>
            </a:r>
            <a:br>
              <a:rPr lang="en-US" dirty="0"/>
            </a:br>
            <a:r>
              <a:rPr lang="en-US" sz="8800" dirty="0"/>
              <a:t>Entrepreneur?</a:t>
            </a:r>
          </a:p>
        </p:txBody>
      </p:sp>
    </p:spTree>
    <p:extLst>
      <p:ext uri="{BB962C8B-B14F-4D97-AF65-F5344CB8AC3E}">
        <p14:creationId xmlns:p14="http://schemas.microsoft.com/office/powerpoint/2010/main" val="21043788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47CE58F-A4D5-4A41-82AD-2A6957EF9768}"/>
              </a:ext>
            </a:extLst>
          </p:cNvPr>
          <p:cNvSpPr txBox="1">
            <a:spLocks/>
          </p:cNvSpPr>
          <p:nvPr/>
        </p:nvSpPr>
        <p:spPr>
          <a:xfrm>
            <a:off x="515815" y="318052"/>
            <a:ext cx="11160369" cy="6301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900" b="1" dirty="0">
              <a:ln w="12700" cmpd="sng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</a:endParaRPr>
          </a:p>
          <a:p>
            <a:pPr algn="ctr"/>
            <a:r>
              <a:rPr lang="en-US" sz="4900" b="1" dirty="0">
                <a:ln w="12700" cmpd="sng">
                  <a:solidFill>
                    <a:schemeClr val="accent5"/>
                  </a:solidFill>
                  <a:prstDash val="solid"/>
                </a:ln>
              </a:rPr>
              <a:t>VISION</a:t>
            </a:r>
            <a:r>
              <a:rPr lang="en-US" sz="49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  <a:t>: EPISODE II</a:t>
            </a:r>
            <a:br>
              <a:rPr lang="en-US" sz="74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</a:br>
            <a:r>
              <a:rPr lang="en-US" sz="74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  <a:t>DEFINE</a:t>
            </a:r>
            <a:br>
              <a:rPr lang="en-US" sz="98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</a:br>
            <a:endParaRPr lang="en-US" sz="98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8311BC6-CDB5-4152-BC6B-34E680868B3C}"/>
              </a:ext>
            </a:extLst>
          </p:cNvPr>
          <p:cNvCxnSpPr>
            <a:cxnSpLocks/>
          </p:cNvCxnSpPr>
          <p:nvPr/>
        </p:nvCxnSpPr>
        <p:spPr>
          <a:xfrm>
            <a:off x="0" y="2892290"/>
            <a:ext cx="121920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706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36A47-252F-4930-B2FF-2B5773138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SEVEN-THOUSAND-PERSON LEAN STARTUP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B1D896-4DB9-400D-81EE-65FDCD4DC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928" y="2132813"/>
            <a:ext cx="2428182" cy="3569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3C69B6-8DED-45EE-9756-A598A1FDE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108" y="2132127"/>
            <a:ext cx="2798966" cy="35704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A6678BB-1BFB-4555-B7BB-3D6284F749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5351" y="2250490"/>
            <a:ext cx="2781300" cy="33337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08158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DA0C3F-1763-4201-B487-8C7AC77B7B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8649" y="331333"/>
            <a:ext cx="9954699" cy="5054791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A867B1F-BC88-47BE-98ED-9F28F3DBB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74615"/>
            <a:ext cx="10515600" cy="1325563"/>
          </a:xfrm>
        </p:spPr>
        <p:txBody>
          <a:bodyPr/>
          <a:lstStyle/>
          <a:p>
            <a:r>
              <a:rPr lang="en-US" dirty="0"/>
              <a:t>1983                   1993                    2009      2011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566D26D-9AB5-4372-B383-C4D24D37B362}"/>
              </a:ext>
            </a:extLst>
          </p:cNvPr>
          <p:cNvCxnSpPr/>
          <p:nvPr/>
        </p:nvCxnSpPr>
        <p:spPr>
          <a:xfrm>
            <a:off x="2084439" y="6137396"/>
            <a:ext cx="23007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B2A1AE-B5BB-4ADF-8CF8-320838320955}"/>
              </a:ext>
            </a:extLst>
          </p:cNvPr>
          <p:cNvCxnSpPr/>
          <p:nvPr/>
        </p:nvCxnSpPr>
        <p:spPr>
          <a:xfrm>
            <a:off x="5614219" y="6137396"/>
            <a:ext cx="24875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F511D5-7D9E-4B54-BD67-BCE62AF5C86C}"/>
              </a:ext>
            </a:extLst>
          </p:cNvPr>
          <p:cNvCxnSpPr/>
          <p:nvPr/>
        </p:nvCxnSpPr>
        <p:spPr>
          <a:xfrm>
            <a:off x="9311148" y="6137396"/>
            <a:ext cx="6882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47FFB3BE-7E41-4818-97BF-EED050B09CD0}"/>
              </a:ext>
            </a:extLst>
          </p:cNvPr>
          <p:cNvSpPr txBox="1">
            <a:spLocks/>
          </p:cNvSpPr>
          <p:nvPr/>
        </p:nvSpPr>
        <p:spPr>
          <a:xfrm>
            <a:off x="2681747" y="5643553"/>
            <a:ext cx="848033" cy="6687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Intuit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72CFC17-0D4E-48C4-B1D8-9AAEAADA92B9}"/>
              </a:ext>
            </a:extLst>
          </p:cNvPr>
          <p:cNvSpPr txBox="1">
            <a:spLocks/>
          </p:cNvSpPr>
          <p:nvPr/>
        </p:nvSpPr>
        <p:spPr>
          <a:xfrm>
            <a:off x="5825612" y="5643553"/>
            <a:ext cx="2131143" cy="6687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The Innovator’s Dilemma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82A9D5B-A9F8-4F9A-B3DD-CB29D4553FD8}"/>
              </a:ext>
            </a:extLst>
          </p:cNvPr>
          <p:cNvSpPr txBox="1">
            <a:spLocks/>
          </p:cNvSpPr>
          <p:nvPr/>
        </p:nvSpPr>
        <p:spPr>
          <a:xfrm>
            <a:off x="9221427" y="5643552"/>
            <a:ext cx="1176186" cy="6687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 Snaptax</a:t>
            </a:r>
          </a:p>
        </p:txBody>
      </p:sp>
    </p:spTree>
    <p:extLst>
      <p:ext uri="{BB962C8B-B14F-4D97-AF65-F5344CB8AC3E}">
        <p14:creationId xmlns:p14="http://schemas.microsoft.com/office/powerpoint/2010/main" val="34231612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CE019-462B-4A1E-9112-9ECFFFB67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6026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The Snaptax Story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372ED-B4B5-4A7A-87DF-3A8BB56AC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85832"/>
            <a:ext cx="10515600" cy="1802478"/>
          </a:xfrm>
        </p:spPr>
        <p:txBody>
          <a:bodyPr/>
          <a:lstStyle/>
          <a:p>
            <a:pPr marL="0" indent="0">
              <a:buNone/>
            </a:pPr>
            <a:r>
              <a:rPr lang="th-TH" dirty="0"/>
              <a:t>	</a:t>
            </a:r>
            <a:r>
              <a:rPr lang="en-US" dirty="0"/>
              <a:t>In 2009, a startup decided to try something really audacious. </a:t>
            </a:r>
          </a:p>
          <a:p>
            <a:pPr marL="0" indent="0" algn="ctr">
              <a:buNone/>
            </a:pPr>
            <a:r>
              <a:rPr lang="en-US" dirty="0"/>
              <a:t>They wanted to liberate taxpayers from expensive tax stores by automating the process of collecting information </a:t>
            </a:r>
          </a:p>
        </p:txBody>
      </p:sp>
    </p:spTree>
    <p:extLst>
      <p:ext uri="{BB962C8B-B14F-4D97-AF65-F5344CB8AC3E}">
        <p14:creationId xmlns:p14="http://schemas.microsoft.com/office/powerpoint/2010/main" val="5141820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2E8C0-6BDE-4B81-9641-4FCB6F2B0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8178" y="2766218"/>
            <a:ext cx="5595851" cy="1325563"/>
          </a:xfrm>
        </p:spPr>
        <p:txBody>
          <a:bodyPr>
            <a:noAutofit/>
          </a:bodyPr>
          <a:lstStyle/>
          <a:p>
            <a:r>
              <a:rPr lang="en-US" sz="9600" dirty="0"/>
              <a:t>Snaptax </a:t>
            </a:r>
            <a:r>
              <a:rPr lang="th-TH" sz="9600" dirty="0"/>
              <a:t>		  </a:t>
            </a:r>
            <a:r>
              <a:rPr lang="en-US" sz="9600" dirty="0"/>
              <a:t>VS. Turbotax </a:t>
            </a:r>
          </a:p>
        </p:txBody>
      </p:sp>
    </p:spTree>
    <p:extLst>
      <p:ext uri="{BB962C8B-B14F-4D97-AF65-F5344CB8AC3E}">
        <p14:creationId xmlns:p14="http://schemas.microsoft.com/office/powerpoint/2010/main" val="33130052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C30D6-65E2-4247-BBBF-0B3BDD23E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9526" y="261533"/>
            <a:ext cx="5834149" cy="6334933"/>
          </a:xfrm>
        </p:spPr>
        <p:txBody>
          <a:bodyPr>
            <a:noAutofit/>
          </a:bodyPr>
          <a:lstStyle/>
          <a:p>
            <a:r>
              <a:rPr lang="en-US" sz="3800" dirty="0"/>
              <a:t>They are very good at creating incremental improvement to existing products and serving existing customers, it called</a:t>
            </a:r>
            <a:br>
              <a:rPr lang="en-US" sz="3800" dirty="0"/>
            </a:br>
            <a:br>
              <a:rPr lang="en-US" sz="3800" dirty="0"/>
            </a:br>
            <a:r>
              <a:rPr lang="en-US" sz="3800" dirty="0">
                <a:solidFill>
                  <a:srgbClr val="FF0000"/>
                </a:solidFill>
              </a:rPr>
              <a:t>sustaining innovation</a:t>
            </a:r>
            <a:br>
              <a:rPr lang="en-US" sz="3800" dirty="0"/>
            </a:br>
            <a:br>
              <a:rPr lang="en-US" sz="3800" dirty="0"/>
            </a:br>
            <a:r>
              <a:rPr lang="en-US" sz="3800" dirty="0"/>
              <a:t>but struggle to create breakthrough new product</a:t>
            </a:r>
            <a:br>
              <a:rPr lang="en-US" sz="3800" dirty="0"/>
            </a:br>
            <a:br>
              <a:rPr lang="en-US" sz="3800" dirty="0"/>
            </a:br>
            <a:r>
              <a:rPr lang="en-US" sz="3800" dirty="0">
                <a:solidFill>
                  <a:srgbClr val="FF0000"/>
                </a:solidFill>
              </a:rPr>
              <a:t>disruptive innovation</a:t>
            </a:r>
          </a:p>
        </p:txBody>
      </p:sp>
      <p:pic>
        <p:nvPicPr>
          <p:cNvPr id="2050" name="Picture 2" descr="The Innovator's Dilemma: The Revolutionary Book That Will Change the Way  You Do Business: Christensen, Clayton M.: 8601300047348: Amazon.com: Books">
            <a:extLst>
              <a:ext uri="{FF2B5EF4-FFF2-40B4-BE49-F238E27FC236}">
                <a16:creationId xmlns:a16="http://schemas.microsoft.com/office/drawing/2014/main" id="{672C7E6C-45B5-4694-9ED1-2CAA4AFE554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456" y="365125"/>
            <a:ext cx="4132810" cy="6205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27812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A0495-D738-486B-BDAB-91104ABC4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80655"/>
            <a:ext cx="9144000" cy="4671752"/>
          </a:xfrm>
        </p:spPr>
        <p:txBody>
          <a:bodyPr anchor="ctr"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Entrepreneurs </a:t>
            </a:r>
            <a:br>
              <a:rPr lang="en-US" sz="54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are 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sz="8800" b="1" dirty="0">
                <a:solidFill>
                  <a:schemeClr val="bg1"/>
                </a:solidFill>
              </a:rPr>
              <a:t>everywhere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7C5FBB6-0C9F-4423-89F9-279236459F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0" t="9504" r="80828" b="64238"/>
          <a:stretch/>
        </p:blipFill>
        <p:spPr bwMode="auto">
          <a:xfrm>
            <a:off x="1524000" y="1080655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8795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C42EA7F-3630-4C61-A79D-56691BC80914}"/>
              </a:ext>
            </a:extLst>
          </p:cNvPr>
          <p:cNvSpPr txBox="1">
            <a:spLocks/>
          </p:cNvSpPr>
          <p:nvPr/>
        </p:nvSpPr>
        <p:spPr>
          <a:xfrm>
            <a:off x="2601637" y="2171757"/>
            <a:ext cx="914197" cy="66875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Risk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EDE7299-E191-4713-818F-429FAFBD4FF7}"/>
              </a:ext>
            </a:extLst>
          </p:cNvPr>
          <p:cNvSpPr/>
          <p:nvPr/>
        </p:nvSpPr>
        <p:spPr>
          <a:xfrm>
            <a:off x="2211185" y="3429000"/>
            <a:ext cx="7647710" cy="307155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C30B84-81AC-4D20-B066-9511F3B504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4" b="64649"/>
          <a:stretch/>
        </p:blipFill>
        <p:spPr>
          <a:xfrm>
            <a:off x="1668086" y="1170073"/>
            <a:ext cx="2781300" cy="10016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2FE794-FF71-4E35-8C53-5C8DE2737951}"/>
              </a:ext>
            </a:extLst>
          </p:cNvPr>
          <p:cNvSpPr txBox="1">
            <a:spLocks/>
          </p:cNvSpPr>
          <p:nvPr/>
        </p:nvSpPr>
        <p:spPr>
          <a:xfrm>
            <a:off x="7066919" y="1503002"/>
            <a:ext cx="3456995" cy="66875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Entrepreneurship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E2B79D8-A362-4D2F-B8BA-CCC0DC930B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0" t="9504" r="80828" b="64238"/>
          <a:stretch/>
        </p:blipFill>
        <p:spPr bwMode="auto">
          <a:xfrm>
            <a:off x="10320921" y="524504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E7614A-E5E2-4EF3-8312-7D3C1C9265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4" t="35351" r="31271" b="45324"/>
          <a:stretch/>
        </p:blipFill>
        <p:spPr>
          <a:xfrm>
            <a:off x="5189912" y="3894513"/>
            <a:ext cx="1812175" cy="6442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5C333D9-2510-4221-A4E3-0E8950E3CBF2}"/>
              </a:ext>
            </a:extLst>
          </p:cNvPr>
          <p:cNvSpPr txBox="1">
            <a:spLocks/>
          </p:cNvSpPr>
          <p:nvPr/>
        </p:nvSpPr>
        <p:spPr>
          <a:xfrm>
            <a:off x="2601636" y="5020621"/>
            <a:ext cx="1421724" cy="100168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Before</a:t>
            </a:r>
          </a:p>
          <a:p>
            <a:r>
              <a:rPr lang="en-US" sz="3600" dirty="0"/>
              <a:t>     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76BA7AA-2D16-410E-9E84-39E47544E588}"/>
              </a:ext>
            </a:extLst>
          </p:cNvPr>
          <p:cNvSpPr txBox="1">
            <a:spLocks/>
          </p:cNvSpPr>
          <p:nvPr/>
        </p:nvSpPr>
        <p:spPr>
          <a:xfrm>
            <a:off x="8168642" y="5020621"/>
            <a:ext cx="1161260" cy="100168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After</a:t>
            </a:r>
          </a:p>
          <a:p>
            <a:r>
              <a:rPr lang="en-US" sz="3600" dirty="0"/>
              <a:t>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0435789-A01F-4F46-9DA7-E5BA6A18C46D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4023360" y="5521463"/>
            <a:ext cx="41452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B455308-7EC7-4D08-9BB6-8B70FD198CCA}"/>
              </a:ext>
            </a:extLst>
          </p:cNvPr>
          <p:cNvCxnSpPr>
            <a:stCxn id="7" idx="2"/>
            <a:endCxn id="2" idx="0"/>
          </p:cNvCxnSpPr>
          <p:nvPr/>
        </p:nvCxnSpPr>
        <p:spPr>
          <a:xfrm>
            <a:off x="3058736" y="2840512"/>
            <a:ext cx="2976304" cy="588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9634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255BFCC-3AB9-4D94-8615-1E6F57FD4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14400"/>
            <a:ext cx="10515600" cy="5262563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th-TH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ส่งมอบเทคโนโลยีดีให้ถึงมือลูกค้าและทำให้เกิด</a:t>
            </a:r>
            <a:r>
              <a:rPr lang="en-US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Startup</a:t>
            </a:r>
            <a:r>
              <a:rPr lang="th-TH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อื่นๆ </a:t>
            </a:r>
          </a:p>
          <a:p>
            <a:pPr marL="0" indent="0" algn="ctr">
              <a:buNone/>
            </a:pPr>
            <a:r>
              <a:rPr lang="th-TH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จนพวกเราสามารถต่อสู้เอาชนะข้อผูกมัดจากจีน</a:t>
            </a:r>
            <a:endParaRPr lang="en-US" sz="4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marL="0" indent="0" algn="ctr">
              <a:buNone/>
            </a:pPr>
            <a:r>
              <a:rPr lang="th-TH" sz="4800" dirty="0">
                <a:solidFill>
                  <a:srgbClr val="FF000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เป็น </a:t>
            </a:r>
            <a:r>
              <a:rPr lang="en-US" sz="4800" dirty="0">
                <a:solidFill>
                  <a:srgbClr val="FF000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VISION</a:t>
            </a:r>
            <a:r>
              <a:rPr lang="th-TH" sz="4800" dirty="0">
                <a:solidFill>
                  <a:srgbClr val="FF000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</a:p>
          <a:p>
            <a:pPr marL="0" indent="0" algn="ctr">
              <a:buNone/>
            </a:pPr>
            <a:endParaRPr lang="en-US" sz="4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marL="0" indent="0" algn="ctr">
              <a:buNone/>
            </a:pPr>
            <a:r>
              <a:rPr lang="th-TH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วิธีการหรือเครื่องมือที่ใช้</a:t>
            </a:r>
          </a:p>
          <a:p>
            <a:pPr marL="0" indent="0" algn="ctr">
              <a:buNone/>
            </a:pPr>
            <a:r>
              <a:rPr lang="th-TH" sz="4800" dirty="0">
                <a:solidFill>
                  <a:srgbClr val="FF000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เป็น </a:t>
            </a:r>
            <a:r>
              <a:rPr lang="en-US" sz="4800" dirty="0">
                <a:solidFill>
                  <a:srgbClr val="FF000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STRATEGY </a:t>
            </a:r>
          </a:p>
          <a:p>
            <a:pPr marL="0" indent="0" algn="ctr">
              <a:buNone/>
            </a:pPr>
            <a:endParaRPr lang="en-US" sz="48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marL="0" indent="0" algn="ctr">
              <a:buNone/>
            </a:pPr>
            <a:r>
              <a:rPr lang="th-TH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>ผลลัพธ์หรือสิ่งที่วิธีนั่นใช้</a:t>
            </a:r>
          </a:p>
          <a:p>
            <a:pPr marL="0" indent="0" algn="ctr">
              <a:buNone/>
            </a:pPr>
            <a:r>
              <a:rPr lang="th-TH" sz="4800" dirty="0">
                <a:solidFill>
                  <a:srgbClr val="FF000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เป็น </a:t>
            </a:r>
            <a:r>
              <a:rPr lang="en-US" sz="4800" dirty="0">
                <a:solidFill>
                  <a:srgbClr val="FF000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PRODUCT</a:t>
            </a:r>
          </a:p>
        </p:txBody>
      </p:sp>
    </p:spTree>
    <p:extLst>
      <p:ext uri="{BB962C8B-B14F-4D97-AF65-F5344CB8AC3E}">
        <p14:creationId xmlns:p14="http://schemas.microsoft.com/office/powerpoint/2010/main" val="10670451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C42EA7F-3630-4C61-A79D-56691BC80914}"/>
              </a:ext>
            </a:extLst>
          </p:cNvPr>
          <p:cNvSpPr txBox="1">
            <a:spLocks/>
          </p:cNvSpPr>
          <p:nvPr/>
        </p:nvSpPr>
        <p:spPr>
          <a:xfrm>
            <a:off x="2601637" y="2171757"/>
            <a:ext cx="914197" cy="66875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Risk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EDE7299-E191-4713-818F-429FAFBD4FF7}"/>
              </a:ext>
            </a:extLst>
          </p:cNvPr>
          <p:cNvSpPr/>
          <p:nvPr/>
        </p:nvSpPr>
        <p:spPr>
          <a:xfrm>
            <a:off x="2211185" y="3429000"/>
            <a:ext cx="7647710" cy="307155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C30B84-81AC-4D20-B066-9511F3B504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4" b="64649"/>
          <a:stretch/>
        </p:blipFill>
        <p:spPr>
          <a:xfrm>
            <a:off x="1668086" y="1170073"/>
            <a:ext cx="2781300" cy="10016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2FE794-FF71-4E35-8C53-5C8DE2737951}"/>
              </a:ext>
            </a:extLst>
          </p:cNvPr>
          <p:cNvSpPr txBox="1">
            <a:spLocks/>
          </p:cNvSpPr>
          <p:nvPr/>
        </p:nvSpPr>
        <p:spPr>
          <a:xfrm>
            <a:off x="7066919" y="1503002"/>
            <a:ext cx="3456995" cy="66875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Entrepreneurship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E2B79D8-A362-4D2F-B8BA-CCC0DC930B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0" t="9504" r="80828" b="64238"/>
          <a:stretch/>
        </p:blipFill>
        <p:spPr bwMode="auto">
          <a:xfrm>
            <a:off x="10320921" y="524504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E7614A-E5E2-4EF3-8312-7D3C1C9265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4" t="35351" r="31271" b="45324"/>
          <a:stretch/>
        </p:blipFill>
        <p:spPr>
          <a:xfrm>
            <a:off x="5189912" y="3894513"/>
            <a:ext cx="1812175" cy="6442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5C333D9-2510-4221-A4E3-0E8950E3CBF2}"/>
              </a:ext>
            </a:extLst>
          </p:cNvPr>
          <p:cNvSpPr txBox="1">
            <a:spLocks/>
          </p:cNvSpPr>
          <p:nvPr/>
        </p:nvSpPr>
        <p:spPr>
          <a:xfrm>
            <a:off x="2601636" y="5020621"/>
            <a:ext cx="1421724" cy="100168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Before</a:t>
            </a:r>
          </a:p>
          <a:p>
            <a:r>
              <a:rPr lang="en-US" sz="3600" dirty="0"/>
              <a:t>     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76BA7AA-2D16-410E-9E84-39E47544E588}"/>
              </a:ext>
            </a:extLst>
          </p:cNvPr>
          <p:cNvSpPr txBox="1">
            <a:spLocks/>
          </p:cNvSpPr>
          <p:nvPr/>
        </p:nvSpPr>
        <p:spPr>
          <a:xfrm>
            <a:off x="8168642" y="5020621"/>
            <a:ext cx="1161260" cy="100168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After</a:t>
            </a:r>
          </a:p>
          <a:p>
            <a:r>
              <a:rPr lang="en-US" sz="3600" dirty="0"/>
              <a:t> 500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0435789-A01F-4F46-9DA7-E5BA6A18C46D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4023360" y="5521463"/>
            <a:ext cx="41452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B455308-7EC7-4D08-9BB6-8B70FD198CCA}"/>
              </a:ext>
            </a:extLst>
          </p:cNvPr>
          <p:cNvCxnSpPr>
            <a:stCxn id="7" idx="2"/>
            <a:endCxn id="2" idx="0"/>
          </p:cNvCxnSpPr>
          <p:nvPr/>
        </p:nvCxnSpPr>
        <p:spPr>
          <a:xfrm>
            <a:off x="3058736" y="2840512"/>
            <a:ext cx="2976304" cy="588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18657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C42EA7F-3630-4C61-A79D-56691BC80914}"/>
              </a:ext>
            </a:extLst>
          </p:cNvPr>
          <p:cNvSpPr txBox="1">
            <a:spLocks/>
          </p:cNvSpPr>
          <p:nvPr/>
        </p:nvSpPr>
        <p:spPr>
          <a:xfrm>
            <a:off x="2601637" y="2171757"/>
            <a:ext cx="914197" cy="66875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Risk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EDE7299-E191-4713-818F-429FAFBD4FF7}"/>
              </a:ext>
            </a:extLst>
          </p:cNvPr>
          <p:cNvSpPr/>
          <p:nvPr/>
        </p:nvSpPr>
        <p:spPr>
          <a:xfrm>
            <a:off x="2211185" y="3429000"/>
            <a:ext cx="7647710" cy="307155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C30B84-81AC-4D20-B066-9511F3B504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4" b="64649"/>
          <a:stretch/>
        </p:blipFill>
        <p:spPr>
          <a:xfrm>
            <a:off x="1668086" y="1170073"/>
            <a:ext cx="2781300" cy="10016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02FE794-FF71-4E35-8C53-5C8DE2737951}"/>
              </a:ext>
            </a:extLst>
          </p:cNvPr>
          <p:cNvSpPr txBox="1">
            <a:spLocks/>
          </p:cNvSpPr>
          <p:nvPr/>
        </p:nvSpPr>
        <p:spPr>
          <a:xfrm>
            <a:off x="7066919" y="1503002"/>
            <a:ext cx="3456995" cy="66875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Entrepreneurship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E2B79D8-A362-4D2F-B8BA-CCC0DC930B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0" t="9504" r="80828" b="64238"/>
          <a:stretch/>
        </p:blipFill>
        <p:spPr bwMode="auto">
          <a:xfrm>
            <a:off x="10320921" y="524504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E7614A-E5E2-4EF3-8312-7D3C1C9265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4" t="35351" r="31271" b="45324"/>
          <a:stretch/>
        </p:blipFill>
        <p:spPr>
          <a:xfrm>
            <a:off x="5189912" y="3898138"/>
            <a:ext cx="1812175" cy="6442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5C333D9-2510-4221-A4E3-0E8950E3CBF2}"/>
              </a:ext>
            </a:extLst>
          </p:cNvPr>
          <p:cNvSpPr txBox="1">
            <a:spLocks/>
          </p:cNvSpPr>
          <p:nvPr/>
        </p:nvSpPr>
        <p:spPr>
          <a:xfrm>
            <a:off x="2601636" y="5020621"/>
            <a:ext cx="1421724" cy="100168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Before</a:t>
            </a:r>
          </a:p>
          <a:p>
            <a:r>
              <a:rPr lang="en-US" sz="3600" dirty="0"/>
              <a:t>     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76BA7AA-2D16-410E-9E84-39E47544E588}"/>
              </a:ext>
            </a:extLst>
          </p:cNvPr>
          <p:cNvSpPr txBox="1">
            <a:spLocks/>
          </p:cNvSpPr>
          <p:nvPr/>
        </p:nvSpPr>
        <p:spPr>
          <a:xfrm>
            <a:off x="8168642" y="5020621"/>
            <a:ext cx="1161260" cy="100168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After</a:t>
            </a:r>
          </a:p>
          <a:p>
            <a:r>
              <a:rPr lang="en-US" sz="3600" dirty="0"/>
              <a:t> 500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0435789-A01F-4F46-9DA7-E5BA6A18C46D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4023360" y="5521463"/>
            <a:ext cx="41452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B455308-7EC7-4D08-9BB6-8B70FD198CCA}"/>
              </a:ext>
            </a:extLst>
          </p:cNvPr>
          <p:cNvCxnSpPr>
            <a:stCxn id="7" idx="2"/>
            <a:endCxn id="2" idx="0"/>
          </p:cNvCxnSpPr>
          <p:nvPr/>
        </p:nvCxnSpPr>
        <p:spPr>
          <a:xfrm>
            <a:off x="3058736" y="2840512"/>
            <a:ext cx="2976304" cy="588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E-DUANG : เครื่องมือ ตรวจสอบ นักการเมือง อุปกรณ์ วัดตัวตน ดารา นักแสดง -  มติชนสุดสัปดาห์">
            <a:extLst>
              <a:ext uri="{FF2B5EF4-FFF2-40B4-BE49-F238E27FC236}">
                <a16:creationId xmlns:a16="http://schemas.microsoft.com/office/drawing/2014/main" id="{F786ADAF-B65D-48D6-8754-F69C0B5323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" t="58581"/>
          <a:stretch/>
        </p:blipFill>
        <p:spPr bwMode="auto">
          <a:xfrm>
            <a:off x="878471" y="5558415"/>
            <a:ext cx="4868055" cy="1264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What is an Entrepreneur?">
            <a:extLst>
              <a:ext uri="{FF2B5EF4-FFF2-40B4-BE49-F238E27FC236}">
                <a16:creationId xmlns:a16="http://schemas.microsoft.com/office/drawing/2014/main" id="{6BA1F674-F2D7-4ADC-A383-DC37F5901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603" y="5554902"/>
            <a:ext cx="2554212" cy="1292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48873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A846FA7-9F33-4BC3-B691-329A717CFF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7" t="24556" r="15000" b="23669"/>
          <a:stretch/>
        </p:blipFill>
        <p:spPr bwMode="auto">
          <a:xfrm>
            <a:off x="2089354" y="479153"/>
            <a:ext cx="8013291" cy="5899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3656377-1AA2-4EDB-B624-B0CACD7BC26B}"/>
              </a:ext>
            </a:extLst>
          </p:cNvPr>
          <p:cNvSpPr txBox="1">
            <a:spLocks/>
          </p:cNvSpPr>
          <p:nvPr/>
        </p:nvSpPr>
        <p:spPr>
          <a:xfrm>
            <a:off x="2525435" y="3332042"/>
            <a:ext cx="1595281" cy="7458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0000"/>
                </a:solidFill>
              </a:rPr>
              <a:t>PIVOT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DB15FF3-2EBB-4B66-96AC-F14FB6E0388A}"/>
              </a:ext>
            </a:extLst>
          </p:cNvPr>
          <p:cNvSpPr txBox="1">
            <a:spLocks/>
          </p:cNvSpPr>
          <p:nvPr/>
        </p:nvSpPr>
        <p:spPr>
          <a:xfrm>
            <a:off x="7417483" y="3332042"/>
            <a:ext cx="2823313" cy="7458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0000"/>
                </a:solidFill>
              </a:rPr>
              <a:t>OPTIMIZATION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E338E88-1BD1-4C39-BDD6-F80846CD0E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0" t="9504" r="80828" b="64238"/>
          <a:stretch/>
        </p:blipFill>
        <p:spPr bwMode="auto">
          <a:xfrm>
            <a:off x="638381" y="241871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5E5BFC20-5F21-47B9-820A-11383C9D9D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10" t="9951" r="34458" b="63791"/>
          <a:stretch/>
        </p:blipFill>
        <p:spPr bwMode="auto">
          <a:xfrm>
            <a:off x="2525435" y="241871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1702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6847-13FA-40C6-8AE7-BBADA3087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4770"/>
            <a:ext cx="10515600" cy="555290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Scott says,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900" dirty="0"/>
              <a:t>	</a:t>
            </a:r>
            <a:r>
              <a:rPr lang="en-US" sz="3900" dirty="0">
                <a:solidFill>
                  <a:srgbClr val="FF0000"/>
                </a:solidFill>
              </a:rPr>
              <a:t>It</a:t>
            </a:r>
            <a:r>
              <a:rPr lang="en-US" sz="3900" dirty="0"/>
              <a:t> goes </a:t>
            </a:r>
            <a:r>
              <a:rPr lang="en-US" sz="3900" dirty="0">
                <a:solidFill>
                  <a:srgbClr val="FF0000"/>
                </a:solidFill>
              </a:rPr>
              <a:t>against </a:t>
            </a:r>
            <a:r>
              <a:rPr lang="en-US" sz="3900" dirty="0"/>
              <a:t>the grain of what people have been </a:t>
            </a:r>
            <a:r>
              <a:rPr lang="en-US" sz="3900" dirty="0">
                <a:solidFill>
                  <a:srgbClr val="FF0000"/>
                </a:solidFill>
              </a:rPr>
              <a:t>taught in business </a:t>
            </a:r>
            <a:r>
              <a:rPr lang="en-US" sz="3900" dirty="0"/>
              <a:t>and what leaders have been taught. The problem isn’t with the </a:t>
            </a:r>
            <a:r>
              <a:rPr lang="en-US" sz="3900" dirty="0">
                <a:solidFill>
                  <a:srgbClr val="FF0000"/>
                </a:solidFill>
              </a:rPr>
              <a:t>teams </a:t>
            </a:r>
            <a:r>
              <a:rPr lang="en-US" sz="3900" dirty="0"/>
              <a:t>or the entrepreneurs. They </a:t>
            </a:r>
            <a:r>
              <a:rPr lang="en-US" sz="3900" dirty="0">
                <a:solidFill>
                  <a:srgbClr val="FF0000"/>
                </a:solidFill>
              </a:rPr>
              <a:t>love the chance</a:t>
            </a:r>
            <a:r>
              <a:rPr lang="en-US" sz="3900" dirty="0"/>
              <a:t> to quickly get their baby out into the market. They love the chance </a:t>
            </a:r>
            <a:r>
              <a:rPr lang="en-US" sz="3900" dirty="0">
                <a:solidFill>
                  <a:srgbClr val="FF0000"/>
                </a:solidFill>
              </a:rPr>
              <a:t>to have customer vote instead</a:t>
            </a:r>
            <a:r>
              <a:rPr lang="en-US" sz="3900" dirty="0"/>
              <a:t> of the suits voting. The </a:t>
            </a:r>
            <a:r>
              <a:rPr lang="en-US" sz="3900" dirty="0">
                <a:solidFill>
                  <a:srgbClr val="FF0000"/>
                </a:solidFill>
              </a:rPr>
              <a:t>real issue is </a:t>
            </a:r>
            <a:r>
              <a:rPr lang="en-US" sz="3900" dirty="0"/>
              <a:t>with the </a:t>
            </a:r>
            <a:r>
              <a:rPr lang="en-US" sz="3900" dirty="0">
                <a:solidFill>
                  <a:srgbClr val="FF0000"/>
                </a:solidFill>
              </a:rPr>
              <a:t>leaders and the middle managers</a:t>
            </a:r>
            <a:r>
              <a:rPr lang="en-US" sz="3900" dirty="0"/>
              <a:t>. There are many business leaders who have been successful because of analysis. They think they’re analysts, and their job is do great planning and analyzing and have a plan</a:t>
            </a: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3814010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6847-13FA-40C6-8AE7-BBADA3087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4770"/>
            <a:ext cx="10515600" cy="555290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Scott says,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900" dirty="0"/>
              <a:t>	Developing these experimentation systems is the responsibility of senior management. </a:t>
            </a:r>
          </a:p>
          <a:p>
            <a:pPr marL="0" indent="0">
              <a:buNone/>
            </a:pPr>
            <a:endParaRPr lang="en-US" sz="39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3900" dirty="0"/>
              <a:t>	They have to </a:t>
            </a:r>
            <a:r>
              <a:rPr lang="en-US" sz="3900" dirty="0">
                <a:solidFill>
                  <a:srgbClr val="FF0000"/>
                </a:solidFill>
              </a:rPr>
              <a:t>be put </a:t>
            </a:r>
            <a:r>
              <a:rPr lang="en-US" sz="3900" dirty="0"/>
              <a:t>in by the </a:t>
            </a:r>
            <a:r>
              <a:rPr lang="en-US" sz="3900" dirty="0">
                <a:solidFill>
                  <a:srgbClr val="FF0000"/>
                </a:solidFill>
              </a:rPr>
              <a:t>leadership</a:t>
            </a:r>
            <a:r>
              <a:rPr lang="en-US" sz="3900" dirty="0"/>
              <a:t>. </a:t>
            </a:r>
          </a:p>
          <a:p>
            <a:pPr marL="0" indent="0">
              <a:buNone/>
            </a:pPr>
            <a:endParaRPr lang="en-US" sz="3900" dirty="0"/>
          </a:p>
          <a:p>
            <a:pPr marL="0" indent="0">
              <a:buNone/>
            </a:pPr>
            <a:r>
              <a:rPr lang="en-US" sz="3900" dirty="0"/>
              <a:t>	It’s moving leaders from playing Caesar with their thumbs up and down on every idea to instead</a:t>
            </a:r>
            <a:r>
              <a:rPr lang="en-US" sz="3900" dirty="0">
                <a:solidFill>
                  <a:srgbClr val="FF0000"/>
                </a:solidFill>
              </a:rPr>
              <a:t> putting in the culture and the systems so that teams can move and innovate </a:t>
            </a:r>
            <a:r>
              <a:rPr lang="en-US" sz="3900" dirty="0"/>
              <a:t>at the speed of the experimentation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6455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EF0F3-F65F-4C38-825F-7F6F2B53B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202" y="0"/>
            <a:ext cx="4661377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45498FA-D16B-4FCF-B887-1AB47B9B7288}"/>
              </a:ext>
            </a:extLst>
          </p:cNvPr>
          <p:cNvSpPr txBox="1">
            <a:spLocks/>
          </p:cNvSpPr>
          <p:nvPr/>
        </p:nvSpPr>
        <p:spPr>
          <a:xfrm>
            <a:off x="2588496" y="1729048"/>
            <a:ext cx="2423772" cy="7214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/>
              <a:t>Entrepreneurs are everywhere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23F5ABE-0A32-4083-9DB1-331F0736BE6F}"/>
              </a:ext>
            </a:extLst>
          </p:cNvPr>
          <p:cNvSpPr txBox="1">
            <a:spLocks/>
          </p:cNvSpPr>
          <p:nvPr/>
        </p:nvSpPr>
        <p:spPr>
          <a:xfrm>
            <a:off x="3370871" y="933477"/>
            <a:ext cx="2423772" cy="7214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/>
              <a:t>Entrepreneurship is management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9B19EE6-5CE1-43CC-A048-50146CC3E4E2}"/>
              </a:ext>
            </a:extLst>
          </p:cNvPr>
          <p:cNvCxnSpPr/>
          <p:nvPr/>
        </p:nvCxnSpPr>
        <p:spPr>
          <a:xfrm>
            <a:off x="5418306" y="1654903"/>
            <a:ext cx="0" cy="699191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  <a:effectLst>
            <a:glow rad="101600">
              <a:schemeClr val="accent4">
                <a:satMod val="175000"/>
                <a:alpha val="40000"/>
              </a:schemeClr>
            </a:glow>
            <a:outerShdw blurRad="225425" dist="50800" dir="5220000" algn="ctr">
              <a:srgbClr val="000000">
                <a:alpha val="33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A487891-B34A-4FDB-83BB-67AB48EA28D6}"/>
              </a:ext>
            </a:extLst>
          </p:cNvPr>
          <p:cNvCxnSpPr>
            <a:cxnSpLocks/>
          </p:cNvCxnSpPr>
          <p:nvPr/>
        </p:nvCxnSpPr>
        <p:spPr>
          <a:xfrm>
            <a:off x="4824919" y="2354094"/>
            <a:ext cx="282103" cy="321012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  <a:effectLst>
            <a:glow rad="101600">
              <a:schemeClr val="accent4">
                <a:satMod val="175000"/>
                <a:alpha val="40000"/>
              </a:schemeClr>
            </a:glow>
            <a:outerShdw blurRad="225425" dist="50800" dir="5220000" algn="ctr">
              <a:srgbClr val="000000">
                <a:alpha val="33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2460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47CE58F-A4D5-4A41-82AD-2A6957EF9768}"/>
              </a:ext>
            </a:extLst>
          </p:cNvPr>
          <p:cNvSpPr txBox="1">
            <a:spLocks/>
          </p:cNvSpPr>
          <p:nvPr/>
        </p:nvSpPr>
        <p:spPr>
          <a:xfrm>
            <a:off x="515815" y="318052"/>
            <a:ext cx="11160369" cy="6301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900" b="1" dirty="0">
              <a:ln w="12700" cmpd="sng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</a:endParaRPr>
          </a:p>
          <a:p>
            <a:pPr algn="ctr"/>
            <a:r>
              <a:rPr lang="en-US" sz="4900" b="1" dirty="0">
                <a:ln w="12700" cmpd="sng">
                  <a:solidFill>
                    <a:schemeClr val="accent5"/>
                  </a:solidFill>
                  <a:prstDash val="solid"/>
                </a:ln>
              </a:rPr>
              <a:t>VISION</a:t>
            </a:r>
            <a:r>
              <a:rPr lang="en-US" sz="49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  <a:t>: EPISODE III</a:t>
            </a:r>
            <a:br>
              <a:rPr lang="en-US" sz="74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</a:br>
            <a:r>
              <a:rPr lang="en-US" sz="74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  <a:t>LEARN</a:t>
            </a:r>
            <a:br>
              <a:rPr lang="en-US" sz="98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</a:br>
            <a:endParaRPr lang="en-US" sz="98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8311BC6-CDB5-4152-BC6B-34E680868B3C}"/>
              </a:ext>
            </a:extLst>
          </p:cNvPr>
          <p:cNvCxnSpPr>
            <a:cxnSpLocks/>
          </p:cNvCxnSpPr>
          <p:nvPr/>
        </p:nvCxnSpPr>
        <p:spPr>
          <a:xfrm>
            <a:off x="0" y="2892290"/>
            <a:ext cx="121920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21672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1CE4C9-E469-44DA-9B85-FA9AD2F6B4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084" t="18222" r="3083" b="6879"/>
          <a:stretch/>
        </p:blipFill>
        <p:spPr>
          <a:xfrm>
            <a:off x="150703" y="815340"/>
            <a:ext cx="11890593" cy="5227320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C5E405C-06D4-4944-9488-EE6366CFF026}"/>
              </a:ext>
            </a:extLst>
          </p:cNvPr>
          <p:cNvSpPr/>
          <p:nvPr/>
        </p:nvSpPr>
        <p:spPr>
          <a:xfrm>
            <a:off x="6096000" y="4947920"/>
            <a:ext cx="2021840" cy="1188720"/>
          </a:xfrm>
          <a:prstGeom prst="round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881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4947F-2A99-4F57-9907-77DDB79B5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066883"/>
            <a:ext cx="12192000" cy="724233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accent5">
                    <a:lumMod val="75000"/>
                  </a:schemeClr>
                </a:solidFill>
              </a:rPr>
              <a:t>Could we have </a:t>
            </a:r>
            <a:r>
              <a:rPr lang="en-US" sz="4800" dirty="0">
                <a:solidFill>
                  <a:schemeClr val="bg1"/>
                </a:solidFill>
              </a:rPr>
              <a:t>learned</a:t>
            </a:r>
            <a:r>
              <a:rPr lang="en-US" sz="4800" dirty="0"/>
              <a:t> </a:t>
            </a:r>
            <a:r>
              <a:rPr lang="en-US" sz="4800" dirty="0">
                <a:solidFill>
                  <a:schemeClr val="accent5">
                    <a:lumMod val="75000"/>
                  </a:schemeClr>
                </a:solidFill>
              </a:rPr>
              <a:t>those lessons </a:t>
            </a:r>
            <a:r>
              <a:rPr lang="en-US" sz="4800" dirty="0">
                <a:solidFill>
                  <a:schemeClr val="bg1"/>
                </a:solidFill>
              </a:rPr>
              <a:t>earlier</a:t>
            </a:r>
            <a:r>
              <a:rPr lang="en-US" sz="4800" dirty="0">
                <a:solidFill>
                  <a:schemeClr val="accent5">
                    <a:lumMod val="7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923196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A0495-D738-486B-BDAB-91104ABC4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80655"/>
            <a:ext cx="9144000" cy="4671752"/>
          </a:xfrm>
        </p:spPr>
        <p:txBody>
          <a:bodyPr anchor="ctr"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</a:rPr>
              <a:t>Validated Learning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7C5FBB6-0C9F-4423-89F9-279236459F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34" t="10521" r="50134" b="63221"/>
          <a:stretch/>
        </p:blipFill>
        <p:spPr bwMode="auto">
          <a:xfrm>
            <a:off x="1524000" y="1080655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0090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9E23C3-2D2A-456A-B5D2-AE95500500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33"/>
          <a:stretch/>
        </p:blipFill>
        <p:spPr>
          <a:xfrm>
            <a:off x="2742973" y="344125"/>
            <a:ext cx="6706053" cy="537731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A608B46-EF4F-440A-8B51-AF6B46B64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73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THE ROOT OF LEAN STARTUP</a:t>
            </a:r>
          </a:p>
        </p:txBody>
      </p:sp>
    </p:spTree>
    <p:extLst>
      <p:ext uri="{BB962C8B-B14F-4D97-AF65-F5344CB8AC3E}">
        <p14:creationId xmlns:p14="http://schemas.microsoft.com/office/powerpoint/2010/main" val="24619312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C5E2B-5DB3-48B1-A077-EBCE8BC8F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WHERE DO YOU FIND VALIDATION?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2DD0C-CAF3-4AA9-A5A5-019EE0DB7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23042"/>
            <a:ext cx="10515600" cy="1325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In fact, in the story of IMVU </a:t>
            </a:r>
          </a:p>
          <a:p>
            <a:pPr marL="0" indent="0">
              <a:buNone/>
            </a:pPr>
            <a:r>
              <a:rPr lang="en-US" dirty="0"/>
              <a:t>		you might have noticed something missing.</a:t>
            </a:r>
          </a:p>
        </p:txBody>
      </p:sp>
    </p:spTree>
    <p:extLst>
      <p:ext uri="{BB962C8B-B14F-4D97-AF65-F5344CB8AC3E}">
        <p14:creationId xmlns:p14="http://schemas.microsoft.com/office/powerpoint/2010/main" val="281890014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3716C-9430-430E-A535-B6729EB75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2109946"/>
            <a:ext cx="10134600" cy="26381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Despite my claims that we learned a lot in those early months</a:t>
            </a:r>
            <a:r>
              <a:rPr lang="th-TH" dirty="0"/>
              <a:t>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I haven’t offered any evidence to back that up. </a:t>
            </a:r>
            <a:r>
              <a:rPr lang="th-TH" dirty="0"/>
              <a:t>	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Imagine us in IMVU’s early months </a:t>
            </a:r>
          </a:p>
          <a:p>
            <a:pPr marL="0" indent="0">
              <a:buNone/>
            </a:pPr>
            <a:r>
              <a:rPr lang="en-US" dirty="0"/>
              <a:t>			trying to convince investors, team,</a:t>
            </a:r>
          </a:p>
          <a:p>
            <a:pPr marL="0" indent="0">
              <a:buNone/>
            </a:pPr>
            <a:r>
              <a:rPr lang="en-US" dirty="0"/>
              <a:t>				family members, and most of all ourselves</a:t>
            </a:r>
          </a:p>
        </p:txBody>
      </p:sp>
    </p:spTree>
    <p:extLst>
      <p:ext uri="{BB962C8B-B14F-4D97-AF65-F5344CB8AC3E}">
        <p14:creationId xmlns:p14="http://schemas.microsoft.com/office/powerpoint/2010/main" val="226379372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78C78C-5C62-4F19-8A31-AB317E3FC91E}"/>
              </a:ext>
            </a:extLst>
          </p:cNvPr>
          <p:cNvSpPr/>
          <p:nvPr/>
        </p:nvSpPr>
        <p:spPr>
          <a:xfrm>
            <a:off x="3972230" y="1808242"/>
            <a:ext cx="1809135" cy="9045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/>
              <a:t>ทำงานไปเรื่อยตามคำสั่ง</a:t>
            </a:r>
            <a:endParaRPr lang="en-US" sz="2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831A906-C2E2-4501-BA78-1CBDF044D0DF}"/>
              </a:ext>
            </a:extLst>
          </p:cNvPr>
          <p:cNvSpPr/>
          <p:nvPr/>
        </p:nvSpPr>
        <p:spPr>
          <a:xfrm>
            <a:off x="1524000" y="4032119"/>
            <a:ext cx="1809135" cy="1123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dirty="0"/>
              <a:t>โฟกัสที่เรียนรู้ </a:t>
            </a:r>
          </a:p>
          <a:p>
            <a:pPr algn="ctr"/>
            <a:r>
              <a:rPr lang="th-TH" sz="2000" dirty="0"/>
              <a:t>มองหาแนวทางการทำ</a:t>
            </a:r>
            <a:r>
              <a:rPr lang="en-US" sz="2000" dirty="0"/>
              <a:t>product</a:t>
            </a:r>
            <a:r>
              <a:rPr lang="th-TH" sz="2000" dirty="0"/>
              <a:t>ที่ยั่งยืน</a:t>
            </a:r>
            <a:endParaRPr lang="en-US" sz="20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A9CA87F-1272-489E-98BE-7340D4A0AAB0}"/>
              </a:ext>
            </a:extLst>
          </p:cNvPr>
          <p:cNvSpPr/>
          <p:nvPr/>
        </p:nvSpPr>
        <p:spPr>
          <a:xfrm>
            <a:off x="3972231" y="4032119"/>
            <a:ext cx="1809135" cy="1123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/>
              <a:t>ตั้งสมมติฐานกับเรื่องที่จะเรียน</a:t>
            </a:r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B9C365-2231-4B4E-961F-78BA26D37836}"/>
              </a:ext>
            </a:extLst>
          </p:cNvPr>
          <p:cNvSpPr/>
          <p:nvPr/>
        </p:nvSpPr>
        <p:spPr>
          <a:xfrm>
            <a:off x="7511851" y="1808242"/>
            <a:ext cx="2595710" cy="904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/>
              <a:t>อาจจะมีหรือไม่มี</a:t>
            </a:r>
          </a:p>
          <a:p>
            <a:pPr algn="ctr"/>
            <a:r>
              <a:rPr lang="th-TH" sz="2400" dirty="0"/>
              <a:t>ความก้าวหน้า</a:t>
            </a:r>
            <a:endParaRPr lang="en-US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7984BC-12A5-424B-9013-9843453A85F9}"/>
              </a:ext>
            </a:extLst>
          </p:cNvPr>
          <p:cNvSpPr/>
          <p:nvPr/>
        </p:nvSpPr>
        <p:spPr>
          <a:xfrm>
            <a:off x="7511850" y="4032119"/>
            <a:ext cx="2595711" cy="11159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/>
              <a:t>มีความก้าวหน้าแน่นอน</a:t>
            </a:r>
          </a:p>
          <a:p>
            <a:pPr algn="ctr"/>
            <a:r>
              <a:rPr lang="th-TH" sz="2800" dirty="0"/>
              <a:t>(ถ้ามีหลักฐานที่ใช้ได้)</a:t>
            </a:r>
            <a:endParaRPr lang="en-US" sz="2800" dirty="0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CBB521F-0834-4883-8D23-5CB7A1CB3F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34" t="10521" r="50134" b="63221"/>
          <a:stretch/>
        </p:blipFill>
        <p:spPr bwMode="auto">
          <a:xfrm>
            <a:off x="1524000" y="1080655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48E6C57-3DA9-472E-A7C9-573D69BF8416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5781365" y="2260526"/>
            <a:ext cx="17304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C40F529-FBBF-4410-BF3E-749CE36F30E1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5781366" y="4590099"/>
            <a:ext cx="1730484" cy="3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B7AC268-BF0E-4B71-A492-3D9749E9537F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3333135" y="4593787"/>
            <a:ext cx="639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6058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6B8DF-907E-4EE8-B519-A7FBD22F1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9F2C9-BB12-44C3-8B1F-52F891E0D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Entrepreneurship is manage</a:t>
            </a:r>
          </a:p>
          <a:p>
            <a:pPr marL="0" indent="0">
              <a:buNone/>
            </a:pPr>
            <a:r>
              <a:rPr lang="th-TH" dirty="0"/>
              <a:t>                                                   	</a:t>
            </a:r>
            <a:r>
              <a:rPr lang="en-US" dirty="0"/>
              <a:t>Startup</a:t>
            </a:r>
            <a:r>
              <a:rPr lang="th-TH" dirty="0"/>
              <a:t> ต้องมีการจัดการ ต้องคอย</a:t>
            </a:r>
            <a:r>
              <a:rPr lang="en-US" dirty="0"/>
              <a:t>pivot</a:t>
            </a:r>
            <a:r>
              <a:rPr lang="th-TH" dirty="0"/>
              <a:t>และ</a:t>
            </a:r>
            <a:r>
              <a:rPr lang="en-US" dirty="0"/>
              <a:t>optimization </a:t>
            </a:r>
          </a:p>
          <a:p>
            <a:pPr marL="0" indent="0">
              <a:buNone/>
            </a:pPr>
            <a:endParaRPr lang="en-US" dirty="0"/>
          </a:p>
          <a:p>
            <a:pPr algn="ctr"/>
            <a:r>
              <a:rPr lang="en-US" dirty="0"/>
              <a:t>Entrepreneurs are everywhere</a:t>
            </a:r>
          </a:p>
          <a:p>
            <a:pPr marL="0" indent="0">
              <a:buNone/>
            </a:pPr>
            <a:r>
              <a:rPr lang="th-TH" dirty="0"/>
              <a:t>                                                 	ทุกคนในทีมเป็นผู้ประกอบการ อย่าทำตามที่ใครสั่งลูกเดียว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algn="ctr"/>
            <a:r>
              <a:rPr lang="en-US" dirty="0"/>
              <a:t>Validated Learning </a:t>
            </a:r>
            <a:endParaRPr lang="th-TH" dirty="0"/>
          </a:p>
          <a:p>
            <a:pPr marL="0" indent="0">
              <a:buNone/>
            </a:pPr>
            <a:r>
              <a:rPr lang="th-TH" dirty="0"/>
              <a:t>					โฟกัสที่จะเรียนรู้วิธีการสร้าง</a:t>
            </a:r>
            <a:r>
              <a:rPr lang="en-US" dirty="0"/>
              <a:t>product</a:t>
            </a:r>
            <a:r>
              <a:rPr lang="th-TH" dirty="0"/>
              <a:t>ให้ยั่งยืนก่อน 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E3DC94D-4472-4510-8C8B-F21568DB63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10" t="9951" r="34458" b="63791"/>
          <a:stretch/>
        </p:blipFill>
        <p:spPr bwMode="auto">
          <a:xfrm>
            <a:off x="2782530" y="1528023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EAFBEBD-30DE-41FF-9E95-69A9D430B7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34" t="10521" r="50134" b="63221"/>
          <a:stretch/>
        </p:blipFill>
        <p:spPr bwMode="auto">
          <a:xfrm>
            <a:off x="3456040" y="4573599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CADE7BBB-DDED-44B2-89FE-91427F8957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0" t="9504" r="80828" b="64238"/>
          <a:stretch/>
        </p:blipFill>
        <p:spPr bwMode="auto">
          <a:xfrm>
            <a:off x="2664540" y="3050811"/>
            <a:ext cx="1288026" cy="117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388141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47CE58F-A4D5-4A41-82AD-2A6957EF9768}"/>
              </a:ext>
            </a:extLst>
          </p:cNvPr>
          <p:cNvSpPr txBox="1">
            <a:spLocks/>
          </p:cNvSpPr>
          <p:nvPr/>
        </p:nvSpPr>
        <p:spPr>
          <a:xfrm>
            <a:off x="515815" y="318052"/>
            <a:ext cx="11160369" cy="6301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900" b="1" dirty="0">
              <a:ln w="12700" cmpd="sng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</a:endParaRPr>
          </a:p>
          <a:p>
            <a:pPr algn="ctr"/>
            <a:r>
              <a:rPr lang="en-US" sz="4900" b="1" dirty="0">
                <a:ln w="12700" cmpd="sng">
                  <a:solidFill>
                    <a:schemeClr val="accent5"/>
                  </a:solidFill>
                  <a:prstDash val="solid"/>
                </a:ln>
              </a:rPr>
              <a:t>VISION</a:t>
            </a:r>
            <a:r>
              <a:rPr lang="en-US" sz="49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  <a:t>: EPISODE III</a:t>
            </a:r>
            <a:br>
              <a:rPr lang="en-US" sz="74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</a:br>
            <a:r>
              <a:rPr lang="en-US" sz="74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  <a:t>EXPERIMENT</a:t>
            </a:r>
            <a:br>
              <a:rPr lang="en-US" sz="9800" b="1" dirty="0">
                <a:ln w="12700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</a:rPr>
            </a:br>
            <a:endParaRPr lang="en-US" sz="98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8311BC6-CDB5-4152-BC6B-34E680868B3C}"/>
              </a:ext>
            </a:extLst>
          </p:cNvPr>
          <p:cNvCxnSpPr>
            <a:cxnSpLocks/>
          </p:cNvCxnSpPr>
          <p:nvPr/>
        </p:nvCxnSpPr>
        <p:spPr>
          <a:xfrm>
            <a:off x="0" y="2892290"/>
            <a:ext cx="121920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47801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2E924-2427-46E0-BA15-F308C787F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60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ALL CONTENT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79EB3-70C7-4AD6-9708-64BCE6F07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4867"/>
            <a:ext cx="10515600" cy="3328266"/>
          </a:xfrm>
        </p:spPr>
        <p:txBody>
          <a:bodyPr>
            <a:normAutofit/>
          </a:bodyPr>
          <a:lstStyle/>
          <a:p>
            <a:r>
              <a:rPr lang="en-US" sz="3600" dirty="0"/>
              <a:t>Zappos</a:t>
            </a:r>
          </a:p>
          <a:p>
            <a:r>
              <a:rPr lang="en-US" sz="3600" dirty="0">
                <a:solidFill>
                  <a:srgbClr val="FF0000"/>
                </a:solidFill>
              </a:rPr>
              <a:t>Hewlett-Packard (HP)</a:t>
            </a:r>
          </a:p>
          <a:p>
            <a:r>
              <a:rPr lang="en-US" sz="3600" dirty="0"/>
              <a:t>Kodak Gallery</a:t>
            </a:r>
          </a:p>
          <a:p>
            <a:r>
              <a:rPr lang="en-US" sz="3600" dirty="0"/>
              <a:t>Village Laundry Services (VLS)</a:t>
            </a:r>
          </a:p>
          <a:p>
            <a:r>
              <a:rPr lang="en-US" sz="3600" dirty="0"/>
              <a:t>Consumer Federal Protection Bureau (CFPB)</a:t>
            </a:r>
          </a:p>
        </p:txBody>
      </p:sp>
    </p:spTree>
    <p:extLst>
      <p:ext uri="{BB962C8B-B14F-4D97-AF65-F5344CB8AC3E}">
        <p14:creationId xmlns:p14="http://schemas.microsoft.com/office/powerpoint/2010/main" val="116570215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A6FA04-71B6-4DA3-8B11-C063F72FCF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1971" y="681881"/>
            <a:ext cx="9648057" cy="5494237"/>
          </a:xfrm>
        </p:spPr>
      </p:pic>
    </p:spTree>
    <p:extLst>
      <p:ext uri="{BB962C8B-B14F-4D97-AF65-F5344CB8AC3E}">
        <p14:creationId xmlns:p14="http://schemas.microsoft.com/office/powerpoint/2010/main" val="262621578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CE86BF-B1CD-4E20-8814-01BF90739D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7440" y="406853"/>
            <a:ext cx="8157120" cy="60442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2762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433"/>
          <a:stretch/>
        </p:blipFill>
        <p:spPr>
          <a:xfrm>
            <a:off x="2463304" y="516090"/>
            <a:ext cx="7265392" cy="5825819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AEA0963-C754-44F9-85AC-73793943988D}"/>
              </a:ext>
            </a:extLst>
          </p:cNvPr>
          <p:cNvSpPr/>
          <p:nvPr/>
        </p:nvSpPr>
        <p:spPr>
          <a:xfrm>
            <a:off x="482138" y="5004262"/>
            <a:ext cx="3092335" cy="13376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dirty="0"/>
              <a:t>ต้องมีวิสัยทัศน์ที่ดี</a:t>
            </a:r>
            <a:endParaRPr lang="en-US" sz="36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C8CBE5-47B6-46E6-8D36-C42EFBE43BA2}"/>
              </a:ext>
            </a:extLst>
          </p:cNvPr>
          <p:cNvSpPr/>
          <p:nvPr/>
        </p:nvSpPr>
        <p:spPr>
          <a:xfrm>
            <a:off x="917136" y="3110014"/>
            <a:ext cx="3092335" cy="13376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dirty="0"/>
              <a:t>ต้องมีเครื่องมือ และ วิธีการที่ดี</a:t>
            </a:r>
            <a:endParaRPr lang="en-US" sz="36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C16877-AD92-497F-A64D-738B461DB094}"/>
              </a:ext>
            </a:extLst>
          </p:cNvPr>
          <p:cNvCxnSpPr>
            <a:stCxn id="6" idx="3"/>
          </p:cNvCxnSpPr>
          <p:nvPr/>
        </p:nvCxnSpPr>
        <p:spPr>
          <a:xfrm flipV="1">
            <a:off x="4009471" y="3778837"/>
            <a:ext cx="93844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FDDFC2B-DE5D-465C-BF11-B15997E47E6E}"/>
              </a:ext>
            </a:extLst>
          </p:cNvPr>
          <p:cNvCxnSpPr>
            <a:stCxn id="5" idx="3"/>
          </p:cNvCxnSpPr>
          <p:nvPr/>
        </p:nvCxnSpPr>
        <p:spPr>
          <a:xfrm flipV="1">
            <a:off x="3574473" y="5673085"/>
            <a:ext cx="130232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E67B751-42C5-4875-9ACC-7BDCF44D953F}"/>
              </a:ext>
            </a:extLst>
          </p:cNvPr>
          <p:cNvSpPr/>
          <p:nvPr/>
        </p:nvSpPr>
        <p:spPr>
          <a:xfrm>
            <a:off x="8274858" y="516090"/>
            <a:ext cx="3092335" cy="1337647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SETUP</a:t>
            </a:r>
          </a:p>
        </p:txBody>
      </p:sp>
    </p:spTree>
    <p:extLst>
      <p:ext uri="{BB962C8B-B14F-4D97-AF65-F5344CB8AC3E}">
        <p14:creationId xmlns:p14="http://schemas.microsoft.com/office/powerpoint/2010/main" val="2770790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433"/>
          <a:stretch/>
        </p:blipFill>
        <p:spPr>
          <a:xfrm>
            <a:off x="2509520" y="516090"/>
            <a:ext cx="7265392" cy="5825819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AEA0963-C754-44F9-85AC-73793943988D}"/>
              </a:ext>
            </a:extLst>
          </p:cNvPr>
          <p:cNvSpPr/>
          <p:nvPr/>
        </p:nvSpPr>
        <p:spPr>
          <a:xfrm>
            <a:off x="482138" y="2760176"/>
            <a:ext cx="3092335" cy="13376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PIVOT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C8CBE5-47B6-46E6-8D36-C42EFBE43BA2}"/>
              </a:ext>
            </a:extLst>
          </p:cNvPr>
          <p:cNvSpPr/>
          <p:nvPr/>
        </p:nvSpPr>
        <p:spPr>
          <a:xfrm>
            <a:off x="1784465" y="956094"/>
            <a:ext cx="3092335" cy="13376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OPTIMIZATION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C16877-AD92-497F-A64D-738B461DB094}"/>
              </a:ext>
            </a:extLst>
          </p:cNvPr>
          <p:cNvCxnSpPr>
            <a:stCxn id="6" idx="3"/>
          </p:cNvCxnSpPr>
          <p:nvPr/>
        </p:nvCxnSpPr>
        <p:spPr>
          <a:xfrm flipV="1">
            <a:off x="4876800" y="1624917"/>
            <a:ext cx="93844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FDDFC2B-DE5D-465C-BF11-B15997E47E6E}"/>
              </a:ext>
            </a:extLst>
          </p:cNvPr>
          <p:cNvCxnSpPr>
            <a:stCxn id="5" idx="3"/>
          </p:cNvCxnSpPr>
          <p:nvPr/>
        </p:nvCxnSpPr>
        <p:spPr>
          <a:xfrm flipV="1">
            <a:off x="3574473" y="3428999"/>
            <a:ext cx="130232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F3EC95A-6E3D-4F59-AE1D-071E55765644}"/>
              </a:ext>
            </a:extLst>
          </p:cNvPr>
          <p:cNvSpPr/>
          <p:nvPr/>
        </p:nvSpPr>
        <p:spPr>
          <a:xfrm>
            <a:off x="8228745" y="516090"/>
            <a:ext cx="3092335" cy="1337647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CHANGE</a:t>
            </a:r>
          </a:p>
        </p:txBody>
      </p:sp>
    </p:spTree>
    <p:extLst>
      <p:ext uri="{BB962C8B-B14F-4D97-AF65-F5344CB8AC3E}">
        <p14:creationId xmlns:p14="http://schemas.microsoft.com/office/powerpoint/2010/main" val="1977392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36" r="1433" b="3001"/>
          <a:stretch/>
        </p:blipFill>
        <p:spPr>
          <a:xfrm>
            <a:off x="2509520" y="4978400"/>
            <a:ext cx="7265392" cy="1879600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509520" y="2540000"/>
            <a:ext cx="7265392" cy="1778001"/>
          </a:xfrm>
          <a:prstGeom prst="rect">
            <a:avLst/>
          </a:prstGeom>
        </p:spPr>
      </p:pic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010965DE-2607-402A-B79E-8DB32842AB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4" r="1433" b="66044"/>
          <a:stretch/>
        </p:blipFill>
        <p:spPr>
          <a:xfrm>
            <a:off x="2509520" y="3011"/>
            <a:ext cx="7265392" cy="187659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C4848C-C950-4A08-886C-22F536A1E4EF}"/>
              </a:ext>
            </a:extLst>
          </p:cNvPr>
          <p:cNvCxnSpPr>
            <a:stCxn id="4" idx="0"/>
            <a:endCxn id="10" idx="2"/>
          </p:cNvCxnSpPr>
          <p:nvPr/>
        </p:nvCxnSpPr>
        <p:spPr>
          <a:xfrm flipV="1">
            <a:off x="6142216" y="4318001"/>
            <a:ext cx="0" cy="66039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5650D9-F5C3-4DFD-A0D1-D4A8FF990CF0}"/>
              </a:ext>
            </a:extLst>
          </p:cNvPr>
          <p:cNvCxnSpPr/>
          <p:nvPr/>
        </p:nvCxnSpPr>
        <p:spPr>
          <a:xfrm flipV="1">
            <a:off x="6096000" y="1879601"/>
            <a:ext cx="0" cy="66039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287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FBC650-BDB3-4DBE-90F4-3C43AD895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36" r="1433" b="3001"/>
          <a:stretch/>
        </p:blipFill>
        <p:spPr>
          <a:xfrm>
            <a:off x="2656344" y="3688080"/>
            <a:ext cx="7265392" cy="1879600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D1286BD-6109-420B-A8A6-7A22D450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17" r="1433" b="35263"/>
          <a:stretch/>
        </p:blipFill>
        <p:spPr>
          <a:xfrm>
            <a:off x="2656344" y="1249680"/>
            <a:ext cx="7265392" cy="1778001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C4848C-C950-4A08-886C-22F536A1E4EF}"/>
              </a:ext>
            </a:extLst>
          </p:cNvPr>
          <p:cNvCxnSpPr>
            <a:stCxn id="4" idx="0"/>
            <a:endCxn id="10" idx="2"/>
          </p:cNvCxnSpPr>
          <p:nvPr/>
        </p:nvCxnSpPr>
        <p:spPr>
          <a:xfrm flipV="1">
            <a:off x="6289040" y="3027681"/>
            <a:ext cx="0" cy="66039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BF02160-77DB-4E68-8230-5C53BF71D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594" y="1611979"/>
            <a:ext cx="2795417" cy="36340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7167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1079</Words>
  <Application>Microsoft Office PowerPoint</Application>
  <PresentationFormat>Widescreen</PresentationFormat>
  <Paragraphs>212</Paragraphs>
  <Slides>57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2" baseType="lpstr">
      <vt:lpstr>Angsana New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THE ROOT OF LEAN STARTUP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ROOT OF LEAN STARTUP</vt:lpstr>
      <vt:lpstr>THE ROOT OF LEAN STARTUP</vt:lpstr>
      <vt:lpstr>PowerPoint Presentation</vt:lpstr>
      <vt:lpstr>Entrepreneurship  is  management</vt:lpstr>
      <vt:lpstr>Who,  exactly is an Entrepreneur?</vt:lpstr>
      <vt:lpstr>PowerPoint Presentation</vt:lpstr>
      <vt:lpstr>A SEVEN-THOUSAND-PERSON LEAN STARTUP</vt:lpstr>
      <vt:lpstr>1983                   1993                    2009      2011</vt:lpstr>
      <vt:lpstr>The Snaptax Story </vt:lpstr>
      <vt:lpstr>Snaptax     VS. Turbotax </vt:lpstr>
      <vt:lpstr>They are very good at creating incremental improvement to existing products and serving existing customers, it called  sustaining innovation  but struggle to create breakthrough new product  disruptive innovation</vt:lpstr>
      <vt:lpstr>Entrepreneurs  are  everywhere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Could we have learned those lessons earlier?</vt:lpstr>
      <vt:lpstr>Validated Learning </vt:lpstr>
      <vt:lpstr>WHERE DO YOU FIND VALIDATION?</vt:lpstr>
      <vt:lpstr>PowerPoint Presentation</vt:lpstr>
      <vt:lpstr>PowerPoint Presentation</vt:lpstr>
      <vt:lpstr>Summary</vt:lpstr>
      <vt:lpstr>PowerPoint Presentation</vt:lpstr>
      <vt:lpstr>ALL CONTENT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Piyawat THONGPRASERTSAENG</dc:creator>
  <cp:lastModifiedBy>Piyawat THONGPRASERTSAENG</cp:lastModifiedBy>
  <cp:revision>124</cp:revision>
  <dcterms:created xsi:type="dcterms:W3CDTF">2021-05-23T05:14:28Z</dcterms:created>
  <dcterms:modified xsi:type="dcterms:W3CDTF">2021-06-16T09:06:46Z</dcterms:modified>
</cp:coreProperties>
</file>

<file path=docProps/thumbnail.jpeg>
</file>